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96" r:id="rId3"/>
    <p:sldMasterId id="2147483723" r:id="rId4"/>
  </p:sldMasterIdLst>
  <p:notesMasterIdLst>
    <p:notesMasterId r:id="rId25"/>
  </p:notesMasterIdLst>
  <p:handoutMasterIdLst>
    <p:handoutMasterId r:id="rId26"/>
  </p:handoutMasterIdLst>
  <p:sldIdLst>
    <p:sldId id="289" r:id="rId5"/>
    <p:sldId id="257" r:id="rId6"/>
    <p:sldId id="296" r:id="rId7"/>
    <p:sldId id="277" r:id="rId8"/>
    <p:sldId id="278" r:id="rId9"/>
    <p:sldId id="279" r:id="rId10"/>
    <p:sldId id="280" r:id="rId11"/>
    <p:sldId id="281" r:id="rId12"/>
    <p:sldId id="283" r:id="rId13"/>
    <p:sldId id="286" r:id="rId14"/>
    <p:sldId id="288" r:id="rId15"/>
    <p:sldId id="297" r:id="rId16"/>
    <p:sldId id="293" r:id="rId17"/>
    <p:sldId id="264" r:id="rId18"/>
    <p:sldId id="260" r:id="rId19"/>
    <p:sldId id="292" r:id="rId20"/>
    <p:sldId id="273" r:id="rId21"/>
    <p:sldId id="294" r:id="rId22"/>
    <p:sldId id="295" r:id="rId23"/>
    <p:sldId id="298" r:id="rId2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0" d="100"/>
          <a:sy n="100" d="100"/>
        </p:scale>
        <p:origin x="-18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o731\AppData\Local\Microsoft\Windows\Temporary%20Internet%20Files\Content.Outlook\K3QTJFPM\MA%20Coalition-tabl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'Chart review'!$B$23</c:f>
              <c:strCache>
                <c:ptCount val="1"/>
                <c:pt idx="0">
                  <c:v>Before PROMISES</c:v>
                </c:pt>
              </c:strCache>
            </c:strRef>
          </c:tx>
          <c:invertIfNegative val="0"/>
          <c:dLbls>
            <c:dLbl>
              <c:idx val="0"/>
              <c:layout/>
              <c:tx>
                <c:rich>
                  <a:bodyPr/>
                  <a:lstStyle/>
                  <a:p>
                    <a:r>
                      <a:rPr lang="en-US" b="1" dirty="0" smtClean="0"/>
                      <a:t>Before</a:t>
                    </a:r>
                    <a:r>
                      <a:rPr lang="en-US" dirty="0" smtClean="0"/>
                      <a:t>: 126</a:t>
                    </a:r>
                    <a:endParaRPr lang="en-US" dirty="0"/>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'Chart review'!$A$24</c:f>
              <c:strCache>
                <c:ptCount val="1"/>
                <c:pt idx="0">
                  <c:v>Potential adverse events</c:v>
                </c:pt>
              </c:strCache>
            </c:strRef>
          </c:cat>
          <c:val>
            <c:numRef>
              <c:f>'Chart review'!$B$24</c:f>
              <c:numCache>
                <c:formatCode>General</c:formatCode>
                <c:ptCount val="1"/>
                <c:pt idx="0">
                  <c:v>126</c:v>
                </c:pt>
              </c:numCache>
            </c:numRef>
          </c:val>
        </c:ser>
        <c:ser>
          <c:idx val="1"/>
          <c:order val="1"/>
          <c:tx>
            <c:strRef>
              <c:f>'Chart review'!$C$23</c:f>
              <c:strCache>
                <c:ptCount val="1"/>
                <c:pt idx="0">
                  <c:v>After PROMISES</c:v>
                </c:pt>
              </c:strCache>
            </c:strRef>
          </c:tx>
          <c:invertIfNegative val="0"/>
          <c:dLbls>
            <c:dLbl>
              <c:idx val="0"/>
              <c:layout/>
              <c:tx>
                <c:rich>
                  <a:bodyPr/>
                  <a:lstStyle/>
                  <a:p>
                    <a:r>
                      <a:rPr lang="en-US" b="1" dirty="0" smtClean="0"/>
                      <a:t>After</a:t>
                    </a:r>
                    <a:r>
                      <a:rPr lang="en-US" dirty="0" smtClean="0"/>
                      <a:t>: 41</a:t>
                    </a:r>
                    <a:endParaRPr lang="en-US" dirty="0"/>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'Chart review'!$A$24</c:f>
              <c:strCache>
                <c:ptCount val="1"/>
                <c:pt idx="0">
                  <c:v>Potential adverse events</c:v>
                </c:pt>
              </c:strCache>
            </c:strRef>
          </c:cat>
          <c:val>
            <c:numRef>
              <c:f>'Chart review'!$C$24</c:f>
              <c:numCache>
                <c:formatCode>General</c:formatCode>
                <c:ptCount val="1"/>
                <c:pt idx="0">
                  <c:v>41</c:v>
                </c:pt>
              </c:numCache>
            </c:numRef>
          </c:val>
        </c:ser>
        <c:dLbls>
          <c:showLegendKey val="0"/>
          <c:showVal val="1"/>
          <c:showCatName val="0"/>
          <c:showSerName val="0"/>
          <c:showPercent val="0"/>
          <c:showBubbleSize val="0"/>
        </c:dLbls>
        <c:gapWidth val="75"/>
        <c:axId val="220670976"/>
        <c:axId val="220730112"/>
      </c:barChart>
      <c:catAx>
        <c:axId val="220670976"/>
        <c:scaling>
          <c:orientation val="minMax"/>
        </c:scaling>
        <c:delete val="0"/>
        <c:axPos val="b"/>
        <c:majorTickMark val="none"/>
        <c:minorTickMark val="none"/>
        <c:tickLblPos val="nextTo"/>
        <c:txPr>
          <a:bodyPr/>
          <a:lstStyle/>
          <a:p>
            <a:pPr>
              <a:defRPr b="1"/>
            </a:pPr>
            <a:endParaRPr lang="en-US"/>
          </a:p>
        </c:txPr>
        <c:crossAx val="220730112"/>
        <c:crosses val="autoZero"/>
        <c:auto val="1"/>
        <c:lblAlgn val="ctr"/>
        <c:lblOffset val="100"/>
        <c:noMultiLvlLbl val="0"/>
      </c:catAx>
      <c:valAx>
        <c:axId val="220730112"/>
        <c:scaling>
          <c:orientation val="minMax"/>
        </c:scaling>
        <c:delete val="0"/>
        <c:axPos val="l"/>
        <c:numFmt formatCode="General" sourceLinked="1"/>
        <c:majorTickMark val="none"/>
        <c:minorTickMark val="none"/>
        <c:tickLblPos val="nextTo"/>
        <c:crossAx val="220670976"/>
        <c:crosses val="autoZero"/>
        <c:crossBetween val="between"/>
      </c:valAx>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E5E5277D-A8BB-4B0C-9D1C-6DD83F668220}" type="datetimeFigureOut">
              <a:rPr lang="en-US" smtClean="0"/>
              <a:t>3/28/2017</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B051BFB9-1FAB-4523-BBFA-7E1BBA1DB7E4}" type="slidenum">
              <a:rPr lang="en-US" smtClean="0"/>
              <a:t>‹#›</a:t>
            </a:fld>
            <a:endParaRPr lang="en-US" dirty="0"/>
          </a:p>
        </p:txBody>
      </p:sp>
    </p:spTree>
    <p:extLst>
      <p:ext uri="{BB962C8B-B14F-4D97-AF65-F5344CB8AC3E}">
        <p14:creationId xmlns:p14="http://schemas.microsoft.com/office/powerpoint/2010/main" val="10556737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6516015-47C2-4C9D-9637-4564DCF6C173}" type="datetimeFigureOut">
              <a:rPr lang="en-US" smtClean="0"/>
              <a:t>3/28/2017</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98AE95C-3E75-4B08-B3A7-E2538DED2AC4}" type="slidenum">
              <a:rPr lang="en-US" smtClean="0"/>
              <a:t>‹#›</a:t>
            </a:fld>
            <a:endParaRPr lang="en-US" dirty="0"/>
          </a:p>
        </p:txBody>
      </p:sp>
    </p:spTree>
    <p:extLst>
      <p:ext uri="{BB962C8B-B14F-4D97-AF65-F5344CB8AC3E}">
        <p14:creationId xmlns:p14="http://schemas.microsoft.com/office/powerpoint/2010/main" val="2469502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Enabling your practice to improve without disrupting patient care</a:t>
            </a:r>
          </a:p>
          <a:p>
            <a:r>
              <a:rPr lang="en-US" dirty="0"/>
              <a:t>-  Skills to be a learning organization</a:t>
            </a:r>
          </a:p>
          <a:p>
            <a:r>
              <a:rPr lang="en-US" dirty="0"/>
              <a:t>-  Engaging all practice staff to “ see problems and solve problems”</a:t>
            </a:r>
          </a:p>
          <a:p>
            <a:r>
              <a:rPr lang="en-US" dirty="0"/>
              <a:t>-  Same approach can improve patient safety, quality, patient experience, efficiency</a:t>
            </a:r>
          </a:p>
          <a:p>
            <a:r>
              <a:rPr lang="en-US" dirty="0"/>
              <a:t>-  Makes work more manageable</a:t>
            </a:r>
          </a:p>
          <a:p>
            <a:endParaRPr lang="en-US" dirty="0"/>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solidFill>
                  <a:prstClr val="black"/>
                </a:solidFill>
              </a:rPr>
              <a:pPr/>
              <a:t>2</a:t>
            </a:fld>
            <a:endParaRPr lang="en-US" altLang="en-US" dirty="0">
              <a:solidFill>
                <a:prstClr val="black"/>
              </a:solidFill>
            </a:endParaRPr>
          </a:p>
        </p:txBody>
      </p:sp>
    </p:spTree>
    <p:extLst>
      <p:ext uri="{BB962C8B-B14F-4D97-AF65-F5344CB8AC3E}">
        <p14:creationId xmlns:p14="http://schemas.microsoft.com/office/powerpoint/2010/main" val="932176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Chuck</a:t>
            </a:r>
            <a:r>
              <a:rPr lang="en-US" baseline="0" dirty="0" smtClean="0"/>
              <a:t> – you had said:</a:t>
            </a:r>
          </a:p>
          <a:p>
            <a:endParaRPr lang="en-US" baseline="0" dirty="0" smtClean="0"/>
          </a:p>
          <a:p>
            <a:r>
              <a:rPr lang="en-US" baseline="0" dirty="0" smtClean="0"/>
              <a:t>Talk about MAPS</a:t>
            </a:r>
          </a:p>
          <a:p>
            <a:r>
              <a:rPr lang="en-US" baseline="0" dirty="0" smtClean="0"/>
              <a:t>How office practice has changed – measure quality and manage populations – need better training</a:t>
            </a:r>
          </a:p>
          <a:p>
            <a:endParaRPr lang="en-US" baseline="0" dirty="0" smtClean="0"/>
          </a:p>
          <a:p>
            <a:pPr marL="228600" indent="-228600">
              <a:buAutoNum type="arabicPeriod"/>
            </a:pPr>
            <a:r>
              <a:rPr lang="en-US" baseline="0" dirty="0" smtClean="0"/>
              <a:t>Staff empowerment, happy staff, getting them psyched</a:t>
            </a:r>
          </a:p>
          <a:p>
            <a:pPr marL="0" indent="0">
              <a:buNone/>
            </a:pPr>
            <a:r>
              <a:rPr lang="en-US" baseline="0" dirty="0" smtClean="0"/>
              <a:t>      Don’t even really care if they save money</a:t>
            </a:r>
          </a:p>
          <a:p>
            <a:pPr marL="0" indent="0">
              <a:buNone/>
            </a:pPr>
            <a:endParaRPr lang="en-US" baseline="0" dirty="0" smtClean="0"/>
          </a:p>
          <a:p>
            <a:pPr marL="0" indent="0">
              <a:buNone/>
            </a:pPr>
            <a:r>
              <a:rPr lang="en-US" baseline="0" dirty="0" smtClean="0"/>
              <a:t>2. While I sit at my desk, how can I get changes in these 25 practices – consistently across the network</a:t>
            </a:r>
          </a:p>
          <a:p>
            <a:pPr marL="0" indent="0">
              <a:buNone/>
            </a:pPr>
            <a:r>
              <a:rPr lang="en-US" baseline="0" dirty="0" smtClean="0"/>
              <a:t>          Common language, skills, people interested in reaching common goals, Directors as coaches – connection to that work, support and feedback</a:t>
            </a:r>
            <a:endParaRPr lang="en-US" dirty="0"/>
          </a:p>
        </p:txBody>
      </p:sp>
      <p:sp>
        <p:nvSpPr>
          <p:cNvPr id="4" name="Slide Number Placeholder 3"/>
          <p:cNvSpPr>
            <a:spLocks noGrp="1"/>
          </p:cNvSpPr>
          <p:nvPr>
            <p:ph type="sldNum" sz="quarter" idx="10"/>
          </p:nvPr>
        </p:nvSpPr>
        <p:spPr/>
        <p:txBody>
          <a:bodyPr/>
          <a:lstStyle/>
          <a:p>
            <a:fld id="{698AE95C-3E75-4B08-B3A7-E2538DED2AC4}" type="slidenum">
              <a:rPr lang="en-US" smtClean="0"/>
              <a:t>3</a:t>
            </a:fld>
            <a:endParaRPr lang="en-US" dirty="0"/>
          </a:p>
        </p:txBody>
      </p:sp>
    </p:spTree>
    <p:extLst>
      <p:ext uri="{BB962C8B-B14F-4D97-AF65-F5344CB8AC3E}">
        <p14:creationId xmlns:p14="http://schemas.microsoft.com/office/powerpoint/2010/main" val="3499365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a:t>
            </a:r>
            <a:r>
              <a:rPr lang="en-US" b="1" dirty="0" smtClean="0"/>
              <a:t> Proactive</a:t>
            </a:r>
            <a:r>
              <a:rPr lang="en-US" b="1" baseline="0" dirty="0" smtClean="0"/>
              <a:t> </a:t>
            </a:r>
            <a:r>
              <a:rPr lang="en-US" baseline="0" dirty="0" smtClean="0"/>
              <a:t>Reduction in Outpatient Malpractice; Improving Safety, Efficiency and Satisfaction</a:t>
            </a:r>
            <a:endParaRPr lang="en-US" dirty="0"/>
          </a:p>
        </p:txBody>
      </p:sp>
      <p:sp>
        <p:nvSpPr>
          <p:cNvPr id="4" name="Slide Number Placeholder 3"/>
          <p:cNvSpPr>
            <a:spLocks noGrp="1"/>
          </p:cNvSpPr>
          <p:nvPr>
            <p:ph type="sldNum" sz="quarter" idx="10"/>
          </p:nvPr>
        </p:nvSpPr>
        <p:spPr/>
        <p:txBody>
          <a:bodyPr/>
          <a:lstStyle/>
          <a:p>
            <a:fld id="{CA17501E-8668-4B6F-BA38-4B4F204D21C8}" type="slidenum">
              <a:rPr lang="en-US" smtClean="0"/>
              <a:t>4</a:t>
            </a:fld>
            <a:endParaRPr lang="en-US" dirty="0"/>
          </a:p>
        </p:txBody>
      </p:sp>
    </p:spTree>
    <p:extLst>
      <p:ext uri="{BB962C8B-B14F-4D97-AF65-F5344CB8AC3E}">
        <p14:creationId xmlns:p14="http://schemas.microsoft.com/office/powerpoint/2010/main" val="2076309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t>The </a:t>
            </a:r>
            <a:r>
              <a:rPr lang="en-US" u="sng" dirty="0" smtClean="0"/>
              <a:t>importance of coaches</a:t>
            </a:r>
            <a:r>
              <a:rPr lang="en-US" dirty="0" smtClean="0"/>
              <a:t> to develop the skills of practice staff to apply the techniques in their own offices. </a:t>
            </a:r>
          </a:p>
          <a:p>
            <a:pPr eaLnBrk="1" hangingPunct="1"/>
            <a:r>
              <a:rPr lang="en-US" u="sng" dirty="0" smtClean="0"/>
              <a:t>The power of community learning sessions </a:t>
            </a:r>
            <a:r>
              <a:rPr lang="en-US" dirty="0" smtClean="0"/>
              <a:t>to reinforce and support the experience of practice staff by offering opportunities to share with and learn from staff from other office practices</a:t>
            </a:r>
          </a:p>
          <a:p>
            <a:pPr eaLnBrk="1" hangingPunct="1"/>
            <a:r>
              <a:rPr lang="en-US" dirty="0" smtClean="0"/>
              <a:t>The </a:t>
            </a:r>
            <a:r>
              <a:rPr lang="en-US" u="sng" dirty="0" smtClean="0"/>
              <a:t>critical role of practice managers</a:t>
            </a:r>
            <a:r>
              <a:rPr lang="en-US" dirty="0" smtClean="0"/>
              <a:t> in the leadership, ongoing discipline, and internal coordination of improvement work</a:t>
            </a:r>
          </a:p>
          <a:p>
            <a:pPr eaLnBrk="1" hangingPunct="1"/>
            <a:r>
              <a:rPr lang="en-US" dirty="0" smtClean="0"/>
              <a:t>The </a:t>
            </a:r>
            <a:r>
              <a:rPr lang="en-US" u="sng" dirty="0" smtClean="0"/>
              <a:t>value of small tests of change</a:t>
            </a:r>
            <a:r>
              <a:rPr lang="en-US" dirty="0" smtClean="0"/>
              <a:t> to a practice’s ability to manage improvement work while they continue to care for their patients.</a:t>
            </a:r>
          </a:p>
          <a:p>
            <a:pPr eaLnBrk="1" hangingPunct="1"/>
            <a:r>
              <a:rPr lang="en-US" dirty="0" smtClean="0"/>
              <a:t>The </a:t>
            </a:r>
            <a:r>
              <a:rPr lang="en-US" u="sng" dirty="0" smtClean="0"/>
              <a:t>importance of a physician champion</a:t>
            </a:r>
            <a:endParaRPr lang="en-US" dirty="0" smtClean="0"/>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7</a:t>
            </a:fld>
            <a:endParaRPr lang="en-US" altLang="en-US" dirty="0"/>
          </a:p>
        </p:txBody>
      </p:sp>
    </p:spTree>
    <p:extLst>
      <p:ext uri="{BB962C8B-B14F-4D97-AF65-F5344CB8AC3E}">
        <p14:creationId xmlns:p14="http://schemas.microsoft.com/office/powerpoint/2010/main" val="443616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u="sng" dirty="0" smtClean="0"/>
              <a:t>Statistically significant results from chart reviews demonstrated effectiveness</a:t>
            </a:r>
            <a:r>
              <a:rPr lang="en-US" dirty="0" smtClean="0"/>
              <a:t>.  </a:t>
            </a:r>
          </a:p>
          <a:p>
            <a:pPr eaLnBrk="1" hangingPunct="1"/>
            <a:endParaRPr lang="en-US" dirty="0" smtClean="0"/>
          </a:p>
          <a:p>
            <a:pPr eaLnBrk="1" hangingPunct="1"/>
            <a:r>
              <a:rPr lang="en-US" dirty="0" smtClean="0"/>
              <a:t>Pre-intervention chart reviews in 16 PROMISES practices found 126 </a:t>
            </a:r>
            <a:r>
              <a:rPr lang="en-US" b="1" i="1" u="sng" dirty="0" smtClean="0"/>
              <a:t>potential adverse events*</a:t>
            </a:r>
            <a:endParaRPr lang="en-US" dirty="0" smtClean="0"/>
          </a:p>
          <a:p>
            <a:pPr eaLnBrk="1" hangingPunct="1"/>
            <a:endParaRPr lang="en-US" b="1" dirty="0" smtClean="0"/>
          </a:p>
          <a:p>
            <a:pPr eaLnBrk="1" hangingPunct="1"/>
            <a:r>
              <a:rPr lang="en-US" dirty="0" smtClean="0"/>
              <a:t>Dropped to 41 after the PROMISES program, </a:t>
            </a:r>
            <a:r>
              <a:rPr lang="en-US" b="1" dirty="0" smtClean="0"/>
              <a:t>a nearly 70% reduction </a:t>
            </a:r>
          </a:p>
          <a:p>
            <a:pPr eaLnBrk="1" hangingPunct="1"/>
            <a:endParaRPr lang="en-US" b="1" dirty="0" smtClean="0"/>
          </a:p>
          <a:p>
            <a:pPr eaLnBrk="1" hangingPunct="1"/>
            <a:r>
              <a:rPr lang="en-US" dirty="0" smtClean="0"/>
              <a:t>*failure to follow up or document a follow up of an abnormal test result or referral to a specialist that could have resulted in an adverse event)</a:t>
            </a:r>
          </a:p>
          <a:p>
            <a:pPr eaLnBrk="1" hangingPunct="1"/>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Chart reviews showed a </a:t>
            </a:r>
            <a:r>
              <a:rPr lang="en-US" b="1" dirty="0" smtClean="0"/>
              <a:t>57% reduction in </a:t>
            </a:r>
            <a:r>
              <a:rPr lang="en-US" b="1" i="1" u="sng" dirty="0" smtClean="0"/>
              <a:t>serious potential adverse events</a:t>
            </a:r>
            <a:r>
              <a:rPr lang="en-US" b="1" dirty="0" smtClean="0"/>
              <a:t> **</a:t>
            </a:r>
            <a:r>
              <a:rPr lang="en-US" dirty="0" smtClean="0"/>
              <a:t> from 23 instances to 10, after the PROMISES intervention</a:t>
            </a:r>
          </a:p>
          <a:p>
            <a:pPr eaLnBrk="1" hangingPunct="1"/>
            <a:endParaRPr lang="en-US" b="1" dirty="0" smtClean="0"/>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9</a:t>
            </a:fld>
            <a:endParaRPr lang="en-US" altLang="en-US" dirty="0"/>
          </a:p>
        </p:txBody>
      </p:sp>
    </p:spTree>
    <p:extLst>
      <p:ext uri="{BB962C8B-B14F-4D97-AF65-F5344CB8AC3E}">
        <p14:creationId xmlns:p14="http://schemas.microsoft.com/office/powerpoint/2010/main" val="4272431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t>Builds on the PROMISES learning</a:t>
            </a:r>
          </a:p>
          <a:p>
            <a:endParaRPr lang="en-US" sz="2800" dirty="0"/>
          </a:p>
          <a:p>
            <a:r>
              <a:rPr lang="en-US" sz="2800" dirty="0"/>
              <a:t>A collaboration to build a quality improvement infrastructure within Mount Auburn </a:t>
            </a:r>
          </a:p>
          <a:p>
            <a:pPr lvl="1"/>
            <a:r>
              <a:rPr lang="en-US" sz="2400" dirty="0"/>
              <a:t>Trained coaches  ( Sonya Sullivan, Susan McDonnell working directly with practices – also Lora Gross-Kostka)</a:t>
            </a:r>
          </a:p>
          <a:p>
            <a:pPr lvl="1"/>
            <a:r>
              <a:rPr lang="en-US" sz="2400" dirty="0"/>
              <a:t>Trained practice managers</a:t>
            </a:r>
          </a:p>
          <a:p>
            <a:pPr lvl="1"/>
            <a:r>
              <a:rPr lang="en-US" sz="2400" dirty="0"/>
              <a:t>Create an ongoing learning environment for MAPS &amp; MACIPA practices</a:t>
            </a:r>
          </a:p>
          <a:p>
            <a:endParaRPr lang="en-US" dirty="0" smtClean="0"/>
          </a:p>
          <a:p>
            <a:r>
              <a:rPr lang="en-US" dirty="0" smtClean="0"/>
              <a:t>As we work</a:t>
            </a:r>
            <a:r>
              <a:rPr lang="en-US" baseline="0" dirty="0" smtClean="0"/>
              <a:t> together  -  will discuss INTEGRATION WITH OTHER PROGRAM _ ONE PATIENT SAFETY PROGRAM</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10</a:t>
            </a:fld>
            <a:endParaRPr lang="en-US" altLang="en-US" dirty="0"/>
          </a:p>
        </p:txBody>
      </p:sp>
    </p:spTree>
    <p:extLst>
      <p:ext uri="{BB962C8B-B14F-4D97-AF65-F5344CB8AC3E}">
        <p14:creationId xmlns:p14="http://schemas.microsoft.com/office/powerpoint/2010/main" val="2437084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u="sng" dirty="0" smtClean="0"/>
              <a:t>Improvement teams in practices </a:t>
            </a:r>
            <a:r>
              <a:rPr lang="en-US" sz="2000" dirty="0" smtClean="0"/>
              <a:t>will use quality improvement techniques in their daily work: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900"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sz="1900" dirty="0" smtClean="0"/>
              <a:t>conduct small tests of change, measure for improvement and select successful changes for implementation</a:t>
            </a:r>
          </a:p>
          <a:p>
            <a:endParaRPr lang="en-US" dirty="0"/>
          </a:p>
        </p:txBody>
      </p:sp>
      <p:sp>
        <p:nvSpPr>
          <p:cNvPr id="4" name="Slide Number Placeholder 3"/>
          <p:cNvSpPr>
            <a:spLocks noGrp="1"/>
          </p:cNvSpPr>
          <p:nvPr>
            <p:ph type="sldNum" sz="quarter" idx="10"/>
          </p:nvPr>
        </p:nvSpPr>
        <p:spPr/>
        <p:txBody>
          <a:bodyPr/>
          <a:lstStyle/>
          <a:p>
            <a:fld id="{698AE95C-3E75-4B08-B3A7-E2538DED2AC4}" type="slidenum">
              <a:rPr lang="en-US" smtClean="0"/>
              <a:t>11</a:t>
            </a:fld>
            <a:endParaRPr lang="en-US" dirty="0"/>
          </a:p>
        </p:txBody>
      </p:sp>
    </p:spTree>
    <p:extLst>
      <p:ext uri="{BB962C8B-B14F-4D97-AF65-F5344CB8AC3E}">
        <p14:creationId xmlns:p14="http://schemas.microsoft.com/office/powerpoint/2010/main" val="1911131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How do we engage patients in this work?</a:t>
            </a:r>
          </a:p>
          <a:p>
            <a:pPr marL="171450" indent="-171450">
              <a:buFont typeface="Arial" panose="020B0604020202020204" pitchFamily="34" charset="0"/>
              <a:buChar char="•"/>
            </a:pPr>
            <a:r>
              <a:rPr lang="en-US" dirty="0" smtClean="0"/>
              <a:t>Patients’ perspective – identifying defects</a:t>
            </a:r>
          </a:p>
          <a:p>
            <a:pPr marL="171450" indent="-171450">
              <a:buFont typeface="Arial" panose="020B0604020202020204" pitchFamily="34" charset="0"/>
              <a:buChar char="•"/>
            </a:pPr>
            <a:r>
              <a:rPr lang="en-US" dirty="0" smtClean="0"/>
              <a:t>Patients’ suggestions for improvements</a:t>
            </a:r>
          </a:p>
          <a:p>
            <a:pPr marL="171450" indent="-171450">
              <a:buFont typeface="Arial" panose="020B0604020202020204" pitchFamily="34" charset="0"/>
              <a:buChar char="•"/>
            </a:pPr>
            <a:r>
              <a:rPr lang="en-US" dirty="0" smtClean="0"/>
              <a:t>Patients’ reaction to changes tested</a:t>
            </a:r>
          </a:p>
          <a:p>
            <a:pPr marL="171450" indent="-171450">
              <a:buFont typeface="Arial" panose="020B0604020202020204" pitchFamily="34" charset="0"/>
              <a:buChar char="•"/>
            </a:pPr>
            <a:r>
              <a:rPr lang="en-US" dirty="0" smtClean="0"/>
              <a:t>Patients on your improvement team</a:t>
            </a:r>
          </a:p>
          <a:p>
            <a:pPr algn="ctr">
              <a:defRPr/>
            </a:pPr>
            <a:r>
              <a:rPr lang="en-US" altLang="en-US" sz="1200" dirty="0" smtClean="0">
                <a:solidFill>
                  <a:srgbClr val="000000">
                    <a:lumMod val="75000"/>
                  </a:srgbClr>
                </a:solidFill>
              </a:rPr>
              <a:t>“</a:t>
            </a:r>
            <a:r>
              <a:rPr lang="en-US" altLang="en-US" sz="1200" b="1" dirty="0" smtClean="0">
                <a:solidFill>
                  <a:srgbClr val="000000">
                    <a:lumMod val="75000"/>
                  </a:srgbClr>
                </a:solidFill>
              </a:rPr>
              <a:t>The greatest asset we have underutilized is </a:t>
            </a:r>
          </a:p>
          <a:p>
            <a:pPr algn="ctr">
              <a:defRPr/>
            </a:pPr>
            <a:r>
              <a:rPr lang="en-US" altLang="en-US" sz="1200" b="1" dirty="0" smtClean="0">
                <a:solidFill>
                  <a:srgbClr val="000000">
                    <a:lumMod val="75000"/>
                  </a:srgbClr>
                </a:solidFill>
              </a:rPr>
              <a:t>all the assets of the patient.”</a:t>
            </a:r>
          </a:p>
          <a:p>
            <a:pPr algn="ctr">
              <a:defRPr/>
            </a:pPr>
            <a:r>
              <a:rPr lang="en-US" altLang="en-US" sz="800" dirty="0" smtClean="0">
                <a:solidFill>
                  <a:srgbClr val="000000"/>
                </a:solidFill>
              </a:rPr>
              <a:t>Maureen Bisognano</a:t>
            </a:r>
          </a:p>
          <a:p>
            <a:pPr algn="ctr">
              <a:defRPr/>
            </a:pPr>
            <a:r>
              <a:rPr lang="en-US" altLang="en-US" sz="800" dirty="0" smtClean="0">
                <a:solidFill>
                  <a:srgbClr val="000000"/>
                </a:solidFill>
              </a:rPr>
              <a:t>President and CEO</a:t>
            </a:r>
          </a:p>
          <a:p>
            <a:pPr algn="ctr">
              <a:defRPr/>
            </a:pPr>
            <a:r>
              <a:rPr lang="en-US" altLang="en-US" sz="800" dirty="0" smtClean="0">
                <a:solidFill>
                  <a:srgbClr val="000000"/>
                </a:solidFill>
              </a:rPr>
              <a:t>Institute for Healthcare Improvement</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solidFill>
                  <a:prstClr val="black"/>
                </a:solidFill>
              </a:rPr>
              <a:pPr/>
              <a:t>14</a:t>
            </a:fld>
            <a:endParaRPr lang="en-US" altLang="en-US" dirty="0">
              <a:solidFill>
                <a:prstClr val="black"/>
              </a:solidFill>
            </a:endParaRPr>
          </a:p>
        </p:txBody>
      </p:sp>
    </p:spTree>
    <p:extLst>
      <p:ext uri="{BB962C8B-B14F-4D97-AF65-F5344CB8AC3E}">
        <p14:creationId xmlns:p14="http://schemas.microsoft.com/office/powerpoint/2010/main" val="4875359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Last year –</a:t>
            </a:r>
            <a:r>
              <a:rPr lang="en-US" baseline="0" dirty="0" smtClean="0"/>
              <a:t> Remember Practice Manager Sandra DeFrancisco, Dr. Andrews Kelleher, Coach/Director Sonya Sullivan </a:t>
            </a:r>
            <a:endParaRPr lang="en-US" dirty="0"/>
          </a:p>
        </p:txBody>
      </p:sp>
      <p:sp>
        <p:nvSpPr>
          <p:cNvPr id="4" name="Slide Number Placeholder 3"/>
          <p:cNvSpPr>
            <a:spLocks noGrp="1"/>
          </p:cNvSpPr>
          <p:nvPr>
            <p:ph type="sldNum" sz="quarter" idx="10"/>
          </p:nvPr>
        </p:nvSpPr>
        <p:spPr/>
        <p:txBody>
          <a:bodyPr/>
          <a:lstStyle/>
          <a:p>
            <a:fld id="{698AE95C-3E75-4B08-B3A7-E2538DED2AC4}" type="slidenum">
              <a:rPr lang="en-US" smtClean="0"/>
              <a:t>15</a:t>
            </a:fld>
            <a:endParaRPr lang="en-US" dirty="0"/>
          </a:p>
        </p:txBody>
      </p:sp>
    </p:spTree>
    <p:extLst>
      <p:ext uri="{BB962C8B-B14F-4D97-AF65-F5344CB8AC3E}">
        <p14:creationId xmlns:p14="http://schemas.microsoft.com/office/powerpoint/2010/main" val="3250127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Teams use the </a:t>
            </a:r>
            <a:r>
              <a:rPr lang="en-US" b="1" dirty="0" smtClean="0"/>
              <a:t>Model For Improvement and Reliability Principles </a:t>
            </a:r>
            <a:r>
              <a:rPr lang="en-US" dirty="0" smtClean="0"/>
              <a:t>rather than just training/education, vigilance and hard work</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solidFill>
                  <a:prstClr val="black"/>
                </a:solidFill>
              </a:rPr>
              <a:pPr/>
              <a:t>17</a:t>
            </a:fld>
            <a:endParaRPr lang="en-US" altLang="en-US" dirty="0">
              <a:solidFill>
                <a:prstClr val="black"/>
              </a:solidFill>
            </a:endParaRPr>
          </a:p>
        </p:txBody>
      </p:sp>
    </p:spTree>
    <p:extLst>
      <p:ext uri="{BB962C8B-B14F-4D97-AF65-F5344CB8AC3E}">
        <p14:creationId xmlns:p14="http://schemas.microsoft.com/office/powerpoint/2010/main" val="14935171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0" hangingPunct="0"/>
            <a:r>
              <a:rPr lang="en-US" b="1" dirty="0"/>
              <a:t>Accelerating Improvement in Health Care </a:t>
            </a:r>
            <a:endParaRPr lang="en-US" dirty="0"/>
          </a:p>
          <a:p>
            <a:pPr eaLnBrk="0" hangingPunct="0"/>
            <a:r>
              <a:rPr lang="en-US" b="1" i="1" dirty="0"/>
              <a:t>Steve Spear</a:t>
            </a:r>
            <a:endParaRPr lang="en-US" dirty="0"/>
          </a:p>
          <a:p>
            <a:pPr eaLnBrk="0" hangingPunct="0"/>
            <a:r>
              <a:rPr lang="en-US" i="1" dirty="0"/>
              <a:t>Senior Fellow, Institute for Healthcare Improvement</a:t>
            </a:r>
            <a:endParaRPr lang="en-US" dirty="0"/>
          </a:p>
          <a:p>
            <a:pPr eaLnBrk="0" hangingPunct="0"/>
            <a:r>
              <a:rPr lang="en-US" i="1" dirty="0"/>
              <a:t>Senior lecturer, Massachusetts Institute of Technology, Sloan School of Management</a:t>
            </a:r>
            <a:endParaRPr lang="en-US" dirty="0"/>
          </a:p>
          <a:p>
            <a:pPr eaLnBrk="0" hangingPunct="0"/>
            <a:r>
              <a:rPr lang="en-US" i="1" dirty="0"/>
              <a:t>Faculty for the PROMISES (Proactive Reduction of Outpatient Malpractice: Improving Safety, Efficiency, and Satisfaction) Project </a:t>
            </a:r>
            <a:endParaRPr lang="en-US" dirty="0"/>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solidFill>
                  <a:prstClr val="black"/>
                </a:solidFill>
              </a:rPr>
              <a:pPr/>
              <a:t>19</a:t>
            </a:fld>
            <a:endParaRPr lang="en-US" altLang="en-US" dirty="0">
              <a:solidFill>
                <a:prstClr val="black"/>
              </a:solidFill>
            </a:endParaRPr>
          </a:p>
        </p:txBody>
      </p:sp>
    </p:spTree>
    <p:extLst>
      <p:ext uri="{BB962C8B-B14F-4D97-AF65-F5344CB8AC3E}">
        <p14:creationId xmlns:p14="http://schemas.microsoft.com/office/powerpoint/2010/main" val="1439043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8D5D107-CFD6-4506-ACEE-BC41CB81913D}"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4008749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E48485F-393D-4BF6-90D2-052AB1DD6BD0}"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47892858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8023A5D-FFF5-4CE4-89F6-22ECF0D748E9}"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826235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43C1326-3102-4DE4-A603-9A87FC98AAD2}"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851888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8" name="Footer Placeholder 7"/>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F6B6CE55-22F0-4DDE-A767-38A3DA4A1365}"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066970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554FD628-CD8E-4D3F-85E4-0962972B847A}"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472627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5C43D023-3A79-45D7-92F4-4AC77C46C561}"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90884832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8BA9B8C-A1F9-4276-A575-080CD8B87B4E}"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4236703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30C9CEC-A1DB-42BA-8BE2-750E3AD53924}"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832881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19A21BA-1AB9-490D-B159-AC0096580D8D}"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517679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2387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238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A633B3D-0F9D-411E-B30E-07F132F5B04D}"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3820206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8D5D107-CFD6-4506-ACEE-BC41CB81913D}"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050301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000"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E48485F-393D-4BF6-90D2-052AB1DD6BD0}"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5074688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8023A5D-FFF5-4CE4-89F6-22ECF0D748E9}"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314573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38671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38671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43C1326-3102-4DE4-A603-9A87FC98AAD2}"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469211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8" name="Footer Placeholder 7"/>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F6B6CE55-22F0-4DDE-A767-38A3DA4A1365}"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6099248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554FD628-CD8E-4D3F-85E4-0962972B847A}"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4292560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5C43D023-3A79-45D7-92F4-4AC77C46C561}"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0511235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8BA9B8C-A1F9-4276-A575-080CD8B87B4E}"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5472049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30C9CEC-A1DB-42BA-8BE2-750E3AD53924}"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6907306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19A21BA-1AB9-490D-B159-AC0096580D8D}"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6067189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2387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238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A633B3D-0F9D-411E-B30E-07F132F5B04D}"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6133560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8D5D107-CFD6-4506-ACEE-BC41CB81913D}"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5965770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E48485F-393D-4BF6-90D2-052AB1DD6BD0}"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11550528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8023A5D-FFF5-4CE4-89F6-22ECF0D748E9}"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9031168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43C1326-3102-4DE4-A603-9A87FC98AAD2}"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4945274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8" name="Footer Placeholder 7"/>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F6B6CE55-22F0-4DDE-A767-38A3DA4A1365}"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4036712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554FD628-CD8E-4D3F-85E4-0962972B847A}"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4425714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5C43D023-3A79-45D7-92F4-4AC77C46C561}"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189776482"/>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8BA9B8C-A1F9-4276-A575-080CD8B87B4E}"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2060809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30C9CEC-A1DB-42BA-8BE2-750E3AD53924}"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8952354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19A21BA-1AB9-490D-B159-AC0096580D8D}"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4728204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2387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238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A633B3D-0F9D-411E-B30E-07F132F5B04D}"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6652744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8D5D107-CFD6-4506-ACEE-BC41CB81913D}"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6953217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E48485F-393D-4BF6-90D2-052AB1DD6BD0}"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41503266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8023A5D-FFF5-4CE4-89F6-22ECF0D748E9}"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1780647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43C1326-3102-4DE4-A603-9A87FC98AAD2}"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1496957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8" name="Footer Placeholder 7"/>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F6B6CE55-22F0-4DDE-A767-38A3DA4A1365}"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8305173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554FD628-CD8E-4D3F-85E4-0962972B847A}"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40042157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5C43D023-3A79-45D7-92F4-4AC77C46C561}"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6111464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8BA9B8C-A1F9-4276-A575-080CD8B87B4E}"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1262650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30C9CEC-A1DB-42BA-8BE2-750E3AD53924}"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5754930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19A21BA-1AB9-490D-B159-AC0096580D8D}"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2006443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2387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238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eaLnBrk="0" fontAlgn="base" hangingPunct="0">
              <a:spcBef>
                <a:spcPct val="0"/>
              </a:spcBef>
              <a:spcAft>
                <a:spcPct val="0"/>
              </a:spcAft>
            </a:pPr>
            <a:endParaRPr lang="en-US" altLang="en-US" sz="2400"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A633B3D-0F9D-411E-B30E-07F132F5B04D}"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5517120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Blank with Pictur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srgbClr val="FFFFFF"/>
              </a:solidFill>
            </a:endParaRPr>
          </a:p>
        </p:txBody>
      </p:sp>
      <p:sp>
        <p:nvSpPr>
          <p:cNvPr id="8" name="Slide Number Placeholder 2"/>
          <p:cNvSpPr>
            <a:spLocks noGrp="1"/>
          </p:cNvSpPr>
          <p:nvPr>
            <p:ph type="sldNum" sz="quarter" idx="4"/>
          </p:nvPr>
        </p:nvSpPr>
        <p:spPr>
          <a:xfrm>
            <a:off x="8229600" y="320676"/>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6" name="Picture 5" descr="IHI_Symbol.png"/>
          <p:cNvPicPr>
            <a:picLocks noChangeAspect="1"/>
          </p:cNvPicPr>
          <p:nvPr userDrawn="1"/>
        </p:nvPicPr>
        <p:blipFill>
          <a:blip r:embed="rId2" cstate="print"/>
          <a:stretch>
            <a:fillRect/>
          </a:stretch>
        </p:blipFill>
        <p:spPr>
          <a:xfrm>
            <a:off x="8241224" y="6224157"/>
            <a:ext cx="438652" cy="432955"/>
          </a:xfrm>
          <a:prstGeom prst="rect">
            <a:avLst/>
          </a:prstGeom>
        </p:spPr>
      </p:pic>
      <p:sp>
        <p:nvSpPr>
          <p:cNvPr id="9" name="Picture Placeholder 8"/>
          <p:cNvSpPr>
            <a:spLocks noGrp="1"/>
          </p:cNvSpPr>
          <p:nvPr>
            <p:ph type="pic" sz="quarter" idx="10"/>
          </p:nvPr>
        </p:nvSpPr>
        <p:spPr>
          <a:xfrm>
            <a:off x="457200" y="838200"/>
            <a:ext cx="8229600" cy="5257800"/>
          </a:xfrm>
        </p:spPr>
        <p:txBody>
          <a:bodyPr/>
          <a:lstStyle>
            <a:lvl1pPr marL="0" indent="0">
              <a:spcBef>
                <a:spcPts val="0"/>
              </a:spcBef>
              <a:buFont typeface="Arial" pitchFamily="34" charset="0"/>
              <a:buNone/>
              <a:defRPr>
                <a:solidFill>
                  <a:schemeClr val="tx1"/>
                </a:solidFill>
              </a:defRPr>
            </a:lvl1pPr>
          </a:lstStyle>
          <a:p>
            <a:endParaRPr lang="en-US" dirty="0"/>
          </a:p>
        </p:txBody>
      </p:sp>
    </p:spTree>
    <p:extLst>
      <p:ext uri="{BB962C8B-B14F-4D97-AF65-F5344CB8AC3E}">
        <p14:creationId xmlns:p14="http://schemas.microsoft.com/office/powerpoint/2010/main" val="1778837300"/>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447801"/>
            <a:ext cx="8229600" cy="441960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2"/>
          <p:cNvSpPr>
            <a:spLocks noGrp="1"/>
          </p:cNvSpPr>
          <p:nvPr>
            <p:ph type="sldNum" sz="quarter" idx="4"/>
          </p:nvPr>
        </p:nvSpPr>
        <p:spPr>
          <a:xfrm>
            <a:off x="4343400" y="6324600"/>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22206484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cSld name="Graphic - white">
    <p:bg>
      <p:bgRef idx="1001">
        <a:schemeClr val="bg1"/>
      </p:bgRef>
    </p:bg>
    <p:spTree>
      <p:nvGrpSpPr>
        <p:cNvPr id="1" name=""/>
        <p:cNvGrpSpPr/>
        <p:nvPr/>
      </p:nvGrpSpPr>
      <p:grpSpPr>
        <a:xfrm>
          <a:off x="0" y="0"/>
          <a:ext cx="0" cy="0"/>
          <a:chOff x="0" y="0"/>
          <a:chExt cx="0" cy="0"/>
        </a:xfrm>
      </p:grpSpPr>
      <p:pic>
        <p:nvPicPr>
          <p:cNvPr id="2" name="Picture 6" descr="IHI_Symbol.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40713" y="6224588"/>
            <a:ext cx="4397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004191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w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w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w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image" Target="../media/image4.tiff"/><Relationship Id="rId2" Type="http://schemas.openxmlformats.org/officeDocument/2006/relationships/slideLayout" Target="../slideLayouts/slideLayout35.xml"/><Relationship Id="rId16" Type="http://schemas.openxmlformats.org/officeDocument/2006/relationships/image" Target="../media/image3.jpe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theme" Target="../theme/theme4.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Rectangle 3"/>
          <p:cNvSpPr>
            <a:spLocks noGrp="1" noChangeArrowheads="1"/>
          </p:cNvSpPr>
          <p:nvPr>
            <p:ph type="body" idx="1"/>
          </p:nvPr>
        </p:nvSpPr>
        <p:spPr bwMode="auto">
          <a:xfrm>
            <a:off x="685800" y="1981200"/>
            <a:ext cx="7772400"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318" name="Rectangle 6"/>
          <p:cNvSpPr>
            <a:spLocks noGrp="1" noChangeArrowheads="1"/>
          </p:cNvSpPr>
          <p:nvPr>
            <p:ph type="sldNum" sz="quarter" idx="4"/>
          </p:nvPr>
        </p:nvSpPr>
        <p:spPr bwMode="auto">
          <a:xfrm>
            <a:off x="4038600" y="6357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pPr>
            <a:fld id="{C41AC441-1C5B-4780-8A3D-9335E012FECA}" type="slidenum">
              <a:rPr lang="en-US" altLang="en-US" smtClean="0">
                <a:solidFill>
                  <a:srgbClr val="000000"/>
                </a:solidFill>
              </a:rPr>
              <a:pPr eaLnBrk="0" fontAlgn="base" hangingPunct="0">
                <a:spcBef>
                  <a:spcPct val="0"/>
                </a:spcBef>
                <a:spcAft>
                  <a:spcPct val="0"/>
                </a:spcAft>
              </a:pPr>
              <a:t>‹#›</a:t>
            </a:fld>
            <a:endParaRPr lang="en-US" altLang="en-US" dirty="0">
              <a:solidFill>
                <a:srgbClr val="000000"/>
              </a:solidFill>
            </a:endParaRPr>
          </a:p>
        </p:txBody>
      </p:sp>
      <p:sp>
        <p:nvSpPr>
          <p:cNvPr id="13319" name="Line 7"/>
          <p:cNvSpPr>
            <a:spLocks noChangeShapeType="1"/>
          </p:cNvSpPr>
          <p:nvPr/>
        </p:nvSpPr>
        <p:spPr bwMode="auto">
          <a:xfrm>
            <a:off x="685800" y="1447800"/>
            <a:ext cx="7772400" cy="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dirty="0">
              <a:solidFill>
                <a:srgbClr val="000000"/>
              </a:solidFill>
            </a:endParaRPr>
          </a:p>
        </p:txBody>
      </p:sp>
      <p:pic>
        <p:nvPicPr>
          <p:cNvPr id="13322" name="Picture 5" descr="Mass Coalition logo.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4801" y="6085400"/>
            <a:ext cx="3047999" cy="5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p:nvPr/>
        </p:nvPicPr>
        <p:blipFill>
          <a:blip r:embed="rId14" cstate="print">
            <a:extLst>
              <a:ext uri="{28A0092B-C50C-407E-A947-70E740481C1C}">
                <a14:useLocalDpi xmlns:a14="http://schemas.microsoft.com/office/drawing/2010/main" val="0"/>
              </a:ext>
            </a:extLst>
          </a:blip>
          <a:stretch>
            <a:fillRect/>
          </a:stretch>
        </p:blipFill>
        <p:spPr>
          <a:xfrm>
            <a:off x="6019800" y="5928711"/>
            <a:ext cx="2971800" cy="879940"/>
          </a:xfrm>
          <a:prstGeom prst="rect">
            <a:avLst/>
          </a:prstGeom>
        </p:spPr>
      </p:pic>
    </p:spTree>
    <p:extLst>
      <p:ext uri="{BB962C8B-B14F-4D97-AF65-F5344CB8AC3E}">
        <p14:creationId xmlns:p14="http://schemas.microsoft.com/office/powerpoint/2010/main" val="30310001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rgbClr val="FF0000"/>
        </a:buClr>
        <a:buSzPct val="50000"/>
        <a:buFont typeface="Wingdings" panose="05000000000000000000"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FF0000"/>
        </a:buClr>
        <a:buSzPct val="50000"/>
        <a:buFont typeface="Wingdings" panose="05000000000000000000"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rgbClr val="FF0000"/>
        </a:buClr>
        <a:buSzPct val="50000"/>
        <a:buFont typeface="Wingdings" panose="05000000000000000000" pitchFamily="2" charset="2"/>
        <a:buChar char="§"/>
        <a:defRPr sz="2400">
          <a:solidFill>
            <a:schemeClr val="tx1"/>
          </a:solidFill>
          <a:latin typeface="+mn-lt"/>
        </a:defRPr>
      </a:lvl3pPr>
      <a:lvl4pPr marL="1600200" indent="-228600" algn="l" rtl="0" eaLnBrk="1" fontAlgn="base" hangingPunct="1">
        <a:spcBef>
          <a:spcPct val="20000"/>
        </a:spcBef>
        <a:spcAft>
          <a:spcPct val="0"/>
        </a:spcAft>
        <a:buClr>
          <a:srgbClr val="FF0000"/>
        </a:buClr>
        <a:buSzPct val="50000"/>
        <a:buFont typeface="Wingdings" panose="05000000000000000000" pitchFamily="2" charset="2"/>
        <a:buChar char="§"/>
        <a:defRPr sz="2000">
          <a:solidFill>
            <a:schemeClr val="tx1"/>
          </a:solidFill>
          <a:latin typeface="+mn-lt"/>
        </a:defRPr>
      </a:lvl4pPr>
      <a:lvl5pPr marL="2057400" indent="-228600" algn="l" rtl="0" eaLnBrk="1" fontAlgn="base" hangingPunct="1">
        <a:spcBef>
          <a:spcPct val="20000"/>
        </a:spcBef>
        <a:spcAft>
          <a:spcPct val="0"/>
        </a:spcAft>
        <a:buClr>
          <a:srgbClr val="FF0000"/>
        </a:buClr>
        <a:buSzPct val="50000"/>
        <a:buFont typeface="Wingdings" panose="05000000000000000000"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Rectangle 3"/>
          <p:cNvSpPr>
            <a:spLocks noGrp="1" noChangeArrowheads="1"/>
          </p:cNvSpPr>
          <p:nvPr>
            <p:ph type="body" idx="1"/>
          </p:nvPr>
        </p:nvSpPr>
        <p:spPr bwMode="auto">
          <a:xfrm>
            <a:off x="685800" y="1981200"/>
            <a:ext cx="7772400"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318" name="Rectangle 6"/>
          <p:cNvSpPr>
            <a:spLocks noGrp="1" noChangeArrowheads="1"/>
          </p:cNvSpPr>
          <p:nvPr>
            <p:ph type="sldNum" sz="quarter" idx="4"/>
          </p:nvPr>
        </p:nvSpPr>
        <p:spPr bwMode="auto">
          <a:xfrm>
            <a:off x="4038600" y="6357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50"/>
            </a:lvl1pPr>
          </a:lstStyle>
          <a:p>
            <a:pPr eaLnBrk="0" fontAlgn="base" hangingPunct="0">
              <a:spcBef>
                <a:spcPct val="0"/>
              </a:spcBef>
              <a:spcAft>
                <a:spcPct val="0"/>
              </a:spcAft>
            </a:pPr>
            <a:fld id="{C41AC441-1C5B-4780-8A3D-9335E012FECA}" type="slidenum">
              <a:rPr lang="en-US" altLang="en-US" smtClean="0">
                <a:solidFill>
                  <a:srgbClr val="000000"/>
                </a:solidFill>
              </a:rPr>
              <a:pPr eaLnBrk="0" fontAlgn="base" hangingPunct="0">
                <a:spcBef>
                  <a:spcPct val="0"/>
                </a:spcBef>
                <a:spcAft>
                  <a:spcPct val="0"/>
                </a:spcAft>
              </a:pPr>
              <a:t>‹#›</a:t>
            </a:fld>
            <a:endParaRPr lang="en-US" altLang="en-US" dirty="0">
              <a:solidFill>
                <a:srgbClr val="000000"/>
              </a:solidFill>
            </a:endParaRPr>
          </a:p>
        </p:txBody>
      </p:sp>
      <p:sp>
        <p:nvSpPr>
          <p:cNvPr id="13319" name="Line 7"/>
          <p:cNvSpPr>
            <a:spLocks noChangeShapeType="1"/>
          </p:cNvSpPr>
          <p:nvPr/>
        </p:nvSpPr>
        <p:spPr bwMode="auto">
          <a:xfrm>
            <a:off x="685800" y="1752600"/>
            <a:ext cx="7772400" cy="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dirty="0">
              <a:solidFill>
                <a:srgbClr val="000000"/>
              </a:solidFill>
            </a:endParaRPr>
          </a:p>
        </p:txBody>
      </p:sp>
      <p:pic>
        <p:nvPicPr>
          <p:cNvPr id="13322" name="Picture 5" descr="Mass Coalition logo.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4802" y="6085400"/>
            <a:ext cx="3047999" cy="5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p:nvPr/>
        </p:nvPicPr>
        <p:blipFill>
          <a:blip r:embed="rId14" cstate="print">
            <a:extLst>
              <a:ext uri="{28A0092B-C50C-407E-A947-70E740481C1C}">
                <a14:useLocalDpi xmlns:a14="http://schemas.microsoft.com/office/drawing/2010/main" val="0"/>
              </a:ext>
            </a:extLst>
          </a:blip>
          <a:stretch>
            <a:fillRect/>
          </a:stretch>
        </p:blipFill>
        <p:spPr>
          <a:xfrm>
            <a:off x="6019800" y="5928711"/>
            <a:ext cx="2971800" cy="879940"/>
          </a:xfrm>
          <a:prstGeom prst="rect">
            <a:avLst/>
          </a:prstGeom>
        </p:spPr>
      </p:pic>
    </p:spTree>
    <p:extLst>
      <p:ext uri="{BB962C8B-B14F-4D97-AF65-F5344CB8AC3E}">
        <p14:creationId xmlns:p14="http://schemas.microsoft.com/office/powerpoint/2010/main" val="34963304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1" fontAlgn="base" hangingPunct="1">
        <a:spcBef>
          <a:spcPct val="0"/>
        </a:spcBef>
        <a:spcAft>
          <a:spcPct val="0"/>
        </a:spcAft>
        <a:defRPr sz="3300">
          <a:solidFill>
            <a:schemeClr val="tx2"/>
          </a:solidFill>
          <a:latin typeface="+mj-lt"/>
          <a:ea typeface="+mj-ea"/>
          <a:cs typeface="+mj-cs"/>
        </a:defRPr>
      </a:lvl1pPr>
      <a:lvl2pPr algn="ctr" rtl="0" eaLnBrk="1" fontAlgn="base" hangingPunct="1">
        <a:spcBef>
          <a:spcPct val="0"/>
        </a:spcBef>
        <a:spcAft>
          <a:spcPct val="0"/>
        </a:spcAft>
        <a:defRPr sz="3300">
          <a:solidFill>
            <a:schemeClr val="tx2"/>
          </a:solidFill>
          <a:latin typeface="Times New Roman" pitchFamily="18" charset="0"/>
        </a:defRPr>
      </a:lvl2pPr>
      <a:lvl3pPr algn="ctr" rtl="0" eaLnBrk="1" fontAlgn="base" hangingPunct="1">
        <a:spcBef>
          <a:spcPct val="0"/>
        </a:spcBef>
        <a:spcAft>
          <a:spcPct val="0"/>
        </a:spcAft>
        <a:defRPr sz="3300">
          <a:solidFill>
            <a:schemeClr val="tx2"/>
          </a:solidFill>
          <a:latin typeface="Times New Roman" pitchFamily="18" charset="0"/>
        </a:defRPr>
      </a:lvl3pPr>
      <a:lvl4pPr algn="ctr" rtl="0" eaLnBrk="1" fontAlgn="base" hangingPunct="1">
        <a:spcBef>
          <a:spcPct val="0"/>
        </a:spcBef>
        <a:spcAft>
          <a:spcPct val="0"/>
        </a:spcAft>
        <a:defRPr sz="3300">
          <a:solidFill>
            <a:schemeClr val="tx2"/>
          </a:solidFill>
          <a:latin typeface="Times New Roman" pitchFamily="18" charset="0"/>
        </a:defRPr>
      </a:lvl4pPr>
      <a:lvl5pPr algn="ctr" rtl="0" eaLnBrk="1" fontAlgn="base" hangingPunct="1">
        <a:spcBef>
          <a:spcPct val="0"/>
        </a:spcBef>
        <a:spcAft>
          <a:spcPct val="0"/>
        </a:spcAft>
        <a:defRPr sz="3300">
          <a:solidFill>
            <a:schemeClr val="tx2"/>
          </a:solidFill>
          <a:latin typeface="Times New Roman" pitchFamily="18" charset="0"/>
        </a:defRPr>
      </a:lvl5pPr>
      <a:lvl6pPr marL="342900" algn="ctr" rtl="0" eaLnBrk="1" fontAlgn="base" hangingPunct="1">
        <a:spcBef>
          <a:spcPct val="0"/>
        </a:spcBef>
        <a:spcAft>
          <a:spcPct val="0"/>
        </a:spcAft>
        <a:defRPr sz="3300">
          <a:solidFill>
            <a:schemeClr val="tx2"/>
          </a:solidFill>
          <a:latin typeface="Times New Roman" pitchFamily="18" charset="0"/>
        </a:defRPr>
      </a:lvl6pPr>
      <a:lvl7pPr marL="685800" algn="ctr" rtl="0" eaLnBrk="1" fontAlgn="base" hangingPunct="1">
        <a:spcBef>
          <a:spcPct val="0"/>
        </a:spcBef>
        <a:spcAft>
          <a:spcPct val="0"/>
        </a:spcAft>
        <a:defRPr sz="3300">
          <a:solidFill>
            <a:schemeClr val="tx2"/>
          </a:solidFill>
          <a:latin typeface="Times New Roman" pitchFamily="18" charset="0"/>
        </a:defRPr>
      </a:lvl7pPr>
      <a:lvl8pPr marL="1028700" algn="ctr" rtl="0" eaLnBrk="1" fontAlgn="base" hangingPunct="1">
        <a:spcBef>
          <a:spcPct val="0"/>
        </a:spcBef>
        <a:spcAft>
          <a:spcPct val="0"/>
        </a:spcAft>
        <a:defRPr sz="3300">
          <a:solidFill>
            <a:schemeClr val="tx2"/>
          </a:solidFill>
          <a:latin typeface="Times New Roman" pitchFamily="18" charset="0"/>
        </a:defRPr>
      </a:lvl8pPr>
      <a:lvl9pPr marL="1371600" algn="ctr" rtl="0" eaLnBrk="1" fontAlgn="base" hangingPunct="1">
        <a:spcBef>
          <a:spcPct val="0"/>
        </a:spcBef>
        <a:spcAft>
          <a:spcPct val="0"/>
        </a:spcAft>
        <a:defRPr sz="3300">
          <a:solidFill>
            <a:schemeClr val="tx2"/>
          </a:solidFill>
          <a:latin typeface="Times New Roman" pitchFamily="18" charset="0"/>
        </a:defRPr>
      </a:lvl9pPr>
    </p:titleStyle>
    <p:bodyStyle>
      <a:lvl1pPr marL="257175" indent="-257175" algn="l" rtl="0" eaLnBrk="1" fontAlgn="base" hangingPunct="1">
        <a:spcBef>
          <a:spcPct val="20000"/>
        </a:spcBef>
        <a:spcAft>
          <a:spcPct val="0"/>
        </a:spcAft>
        <a:buClr>
          <a:srgbClr val="FF0000"/>
        </a:buClr>
        <a:buSzPct val="50000"/>
        <a:buFont typeface="Wingdings" panose="05000000000000000000" pitchFamily="2" charset="2"/>
        <a:buChar char="§"/>
        <a:defRPr sz="2400">
          <a:solidFill>
            <a:schemeClr val="tx1"/>
          </a:solidFill>
          <a:latin typeface="+mn-lt"/>
          <a:ea typeface="+mn-ea"/>
          <a:cs typeface="+mn-cs"/>
        </a:defRPr>
      </a:lvl1pPr>
      <a:lvl2pPr marL="557213" indent="-214313" algn="l" rtl="0" eaLnBrk="1" fontAlgn="base" hangingPunct="1">
        <a:spcBef>
          <a:spcPct val="20000"/>
        </a:spcBef>
        <a:spcAft>
          <a:spcPct val="0"/>
        </a:spcAft>
        <a:buClr>
          <a:srgbClr val="FF0000"/>
        </a:buClr>
        <a:buSzPct val="50000"/>
        <a:buFont typeface="Wingdings" panose="05000000000000000000" pitchFamily="2" charset="2"/>
        <a:buChar char="§"/>
        <a:defRPr sz="2100">
          <a:solidFill>
            <a:schemeClr val="tx1"/>
          </a:solidFill>
          <a:latin typeface="+mn-lt"/>
        </a:defRPr>
      </a:lvl2pPr>
      <a:lvl3pPr marL="857250" indent="-171450" algn="l" rtl="0" eaLnBrk="1" fontAlgn="base" hangingPunct="1">
        <a:spcBef>
          <a:spcPct val="20000"/>
        </a:spcBef>
        <a:spcAft>
          <a:spcPct val="0"/>
        </a:spcAft>
        <a:buClr>
          <a:srgbClr val="FF0000"/>
        </a:buClr>
        <a:buSzPct val="50000"/>
        <a:buFont typeface="Wingdings" panose="05000000000000000000" pitchFamily="2" charset="2"/>
        <a:buChar char="§"/>
        <a:defRPr sz="1800">
          <a:solidFill>
            <a:schemeClr val="tx1"/>
          </a:solidFill>
          <a:latin typeface="+mn-lt"/>
        </a:defRPr>
      </a:lvl3pPr>
      <a:lvl4pPr marL="1200150" indent="-171450" algn="l" rtl="0" eaLnBrk="1" fontAlgn="base" hangingPunct="1">
        <a:spcBef>
          <a:spcPct val="20000"/>
        </a:spcBef>
        <a:spcAft>
          <a:spcPct val="0"/>
        </a:spcAft>
        <a:buClr>
          <a:srgbClr val="FF0000"/>
        </a:buClr>
        <a:buSzPct val="50000"/>
        <a:buFont typeface="Wingdings" panose="05000000000000000000" pitchFamily="2" charset="2"/>
        <a:buChar char="§"/>
        <a:defRPr sz="1500">
          <a:solidFill>
            <a:schemeClr val="tx1"/>
          </a:solidFill>
          <a:latin typeface="+mn-lt"/>
        </a:defRPr>
      </a:lvl4pPr>
      <a:lvl5pPr marL="1543050" indent="-171450" algn="l" rtl="0" eaLnBrk="1" fontAlgn="base" hangingPunct="1">
        <a:spcBef>
          <a:spcPct val="20000"/>
        </a:spcBef>
        <a:spcAft>
          <a:spcPct val="0"/>
        </a:spcAft>
        <a:buClr>
          <a:srgbClr val="FF0000"/>
        </a:buClr>
        <a:buSzPct val="50000"/>
        <a:buFont typeface="Wingdings" panose="05000000000000000000" pitchFamily="2" charset="2"/>
        <a:buChar char="§"/>
        <a:defRPr sz="1500">
          <a:solidFill>
            <a:schemeClr val="tx1"/>
          </a:solidFill>
          <a:latin typeface="+mn-lt"/>
        </a:defRPr>
      </a:lvl5pPr>
      <a:lvl6pPr marL="1885950" indent="-171450" algn="l" rtl="0" eaLnBrk="1" fontAlgn="base" hangingPunct="1">
        <a:spcBef>
          <a:spcPct val="20000"/>
        </a:spcBef>
        <a:spcAft>
          <a:spcPct val="0"/>
        </a:spcAft>
        <a:buClr>
          <a:srgbClr val="FF0000"/>
        </a:buClr>
        <a:buSzPct val="50000"/>
        <a:buFont typeface="Monotype Sorts" pitchFamily="2" charset="2"/>
        <a:buChar char="¡"/>
        <a:defRPr sz="1500">
          <a:solidFill>
            <a:schemeClr val="tx1"/>
          </a:solidFill>
          <a:latin typeface="+mn-lt"/>
        </a:defRPr>
      </a:lvl6pPr>
      <a:lvl7pPr marL="2228850" indent="-171450" algn="l" rtl="0" eaLnBrk="1" fontAlgn="base" hangingPunct="1">
        <a:spcBef>
          <a:spcPct val="20000"/>
        </a:spcBef>
        <a:spcAft>
          <a:spcPct val="0"/>
        </a:spcAft>
        <a:buClr>
          <a:srgbClr val="FF0000"/>
        </a:buClr>
        <a:buSzPct val="50000"/>
        <a:buFont typeface="Monotype Sorts" pitchFamily="2" charset="2"/>
        <a:buChar char="¡"/>
        <a:defRPr sz="1500">
          <a:solidFill>
            <a:schemeClr val="tx1"/>
          </a:solidFill>
          <a:latin typeface="+mn-lt"/>
        </a:defRPr>
      </a:lvl7pPr>
      <a:lvl8pPr marL="2571750" indent="-171450" algn="l" rtl="0" eaLnBrk="1" fontAlgn="base" hangingPunct="1">
        <a:spcBef>
          <a:spcPct val="20000"/>
        </a:spcBef>
        <a:spcAft>
          <a:spcPct val="0"/>
        </a:spcAft>
        <a:buClr>
          <a:srgbClr val="FF0000"/>
        </a:buClr>
        <a:buSzPct val="50000"/>
        <a:buFont typeface="Monotype Sorts" pitchFamily="2" charset="2"/>
        <a:buChar char="¡"/>
        <a:defRPr sz="1500">
          <a:solidFill>
            <a:schemeClr val="tx1"/>
          </a:solidFill>
          <a:latin typeface="+mn-lt"/>
        </a:defRPr>
      </a:lvl8pPr>
      <a:lvl9pPr marL="2914650" indent="-171450" algn="l" rtl="0" eaLnBrk="1" fontAlgn="base" hangingPunct="1">
        <a:spcBef>
          <a:spcPct val="20000"/>
        </a:spcBef>
        <a:spcAft>
          <a:spcPct val="0"/>
        </a:spcAft>
        <a:buClr>
          <a:srgbClr val="FF0000"/>
        </a:buClr>
        <a:buSzPct val="50000"/>
        <a:buFont typeface="Monotype Sorts" pitchFamily="2" charset="2"/>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Rectangle 3"/>
          <p:cNvSpPr>
            <a:spLocks noGrp="1" noChangeArrowheads="1"/>
          </p:cNvSpPr>
          <p:nvPr>
            <p:ph type="body" idx="1"/>
          </p:nvPr>
        </p:nvSpPr>
        <p:spPr bwMode="auto">
          <a:xfrm>
            <a:off x="685800" y="1981200"/>
            <a:ext cx="7772400"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318" name="Rectangle 6"/>
          <p:cNvSpPr>
            <a:spLocks noGrp="1" noChangeArrowheads="1"/>
          </p:cNvSpPr>
          <p:nvPr>
            <p:ph type="sldNum" sz="quarter" idx="4"/>
          </p:nvPr>
        </p:nvSpPr>
        <p:spPr bwMode="auto">
          <a:xfrm>
            <a:off x="4038600" y="6357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pPr>
            <a:fld id="{C41AC441-1C5B-4780-8A3D-9335E012FECA}" type="slidenum">
              <a:rPr lang="en-US" altLang="en-US" smtClean="0">
                <a:solidFill>
                  <a:srgbClr val="000000"/>
                </a:solidFill>
              </a:rPr>
              <a:pPr eaLnBrk="0" fontAlgn="base" hangingPunct="0">
                <a:spcBef>
                  <a:spcPct val="0"/>
                </a:spcBef>
                <a:spcAft>
                  <a:spcPct val="0"/>
                </a:spcAft>
              </a:pPr>
              <a:t>‹#›</a:t>
            </a:fld>
            <a:endParaRPr lang="en-US" altLang="en-US" dirty="0">
              <a:solidFill>
                <a:srgbClr val="000000"/>
              </a:solidFill>
            </a:endParaRPr>
          </a:p>
        </p:txBody>
      </p:sp>
      <p:sp>
        <p:nvSpPr>
          <p:cNvPr id="13319" name="Line 7"/>
          <p:cNvSpPr>
            <a:spLocks noChangeShapeType="1"/>
          </p:cNvSpPr>
          <p:nvPr/>
        </p:nvSpPr>
        <p:spPr bwMode="auto">
          <a:xfrm>
            <a:off x="685800" y="1752600"/>
            <a:ext cx="7772400" cy="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dirty="0">
              <a:solidFill>
                <a:srgbClr val="000000"/>
              </a:solidFill>
            </a:endParaRPr>
          </a:p>
        </p:txBody>
      </p:sp>
      <p:pic>
        <p:nvPicPr>
          <p:cNvPr id="13322" name="Picture 5" descr="Mass Coalition logo.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4801" y="6085400"/>
            <a:ext cx="3047999" cy="5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p:nvPr/>
        </p:nvPicPr>
        <p:blipFill>
          <a:blip r:embed="rId14" cstate="print">
            <a:extLst>
              <a:ext uri="{28A0092B-C50C-407E-A947-70E740481C1C}">
                <a14:useLocalDpi xmlns:a14="http://schemas.microsoft.com/office/drawing/2010/main" val="0"/>
              </a:ext>
            </a:extLst>
          </a:blip>
          <a:stretch>
            <a:fillRect/>
          </a:stretch>
        </p:blipFill>
        <p:spPr>
          <a:xfrm>
            <a:off x="6019800" y="5928711"/>
            <a:ext cx="2971800" cy="879940"/>
          </a:xfrm>
          <a:prstGeom prst="rect">
            <a:avLst/>
          </a:prstGeom>
        </p:spPr>
      </p:pic>
    </p:spTree>
    <p:extLst>
      <p:ext uri="{BB962C8B-B14F-4D97-AF65-F5344CB8AC3E}">
        <p14:creationId xmlns:p14="http://schemas.microsoft.com/office/powerpoint/2010/main" val="134064463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hf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rgbClr val="FF0000"/>
        </a:buClr>
        <a:buSzPct val="50000"/>
        <a:buFont typeface="Wingdings" panose="05000000000000000000"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FF0000"/>
        </a:buClr>
        <a:buSzPct val="50000"/>
        <a:buFont typeface="Wingdings" panose="05000000000000000000"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rgbClr val="FF0000"/>
        </a:buClr>
        <a:buSzPct val="50000"/>
        <a:buFont typeface="Wingdings" panose="05000000000000000000" pitchFamily="2" charset="2"/>
        <a:buChar char="§"/>
        <a:defRPr sz="2400">
          <a:solidFill>
            <a:schemeClr val="tx1"/>
          </a:solidFill>
          <a:latin typeface="+mn-lt"/>
        </a:defRPr>
      </a:lvl3pPr>
      <a:lvl4pPr marL="1600200" indent="-228600" algn="l" rtl="0" eaLnBrk="1" fontAlgn="base" hangingPunct="1">
        <a:spcBef>
          <a:spcPct val="20000"/>
        </a:spcBef>
        <a:spcAft>
          <a:spcPct val="0"/>
        </a:spcAft>
        <a:buClr>
          <a:srgbClr val="FF0000"/>
        </a:buClr>
        <a:buSzPct val="50000"/>
        <a:buFont typeface="Wingdings" panose="05000000000000000000" pitchFamily="2" charset="2"/>
        <a:buChar char="§"/>
        <a:defRPr sz="2000">
          <a:solidFill>
            <a:schemeClr val="tx1"/>
          </a:solidFill>
          <a:latin typeface="+mn-lt"/>
        </a:defRPr>
      </a:lvl4pPr>
      <a:lvl5pPr marL="2057400" indent="-228600" algn="l" rtl="0" eaLnBrk="1" fontAlgn="base" hangingPunct="1">
        <a:spcBef>
          <a:spcPct val="20000"/>
        </a:spcBef>
        <a:spcAft>
          <a:spcPct val="0"/>
        </a:spcAft>
        <a:buClr>
          <a:srgbClr val="FF0000"/>
        </a:buClr>
        <a:buSzPct val="50000"/>
        <a:buFont typeface="Wingdings" panose="05000000000000000000"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3048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3315" name="Rectangle 3"/>
          <p:cNvSpPr>
            <a:spLocks noGrp="1" noChangeArrowheads="1"/>
          </p:cNvSpPr>
          <p:nvPr>
            <p:ph type="body" idx="1"/>
          </p:nvPr>
        </p:nvSpPr>
        <p:spPr bwMode="auto">
          <a:xfrm>
            <a:off x="685800" y="1676400"/>
            <a:ext cx="7772400"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3318" name="Rectangle 6"/>
          <p:cNvSpPr>
            <a:spLocks noGrp="1" noChangeArrowheads="1"/>
          </p:cNvSpPr>
          <p:nvPr>
            <p:ph type="sldNum" sz="quarter" idx="4"/>
          </p:nvPr>
        </p:nvSpPr>
        <p:spPr bwMode="auto">
          <a:xfrm>
            <a:off x="4038600" y="6357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chemeClr val="tx1"/>
                </a:solidFill>
              </a:defRPr>
            </a:lvl1pPr>
          </a:lstStyle>
          <a:p>
            <a:pPr eaLnBrk="0" fontAlgn="base" hangingPunct="0">
              <a:spcBef>
                <a:spcPct val="0"/>
              </a:spcBef>
              <a:spcAft>
                <a:spcPct val="0"/>
              </a:spcAft>
            </a:pPr>
            <a:fld id="{C41AC441-1C5B-4780-8A3D-9335E012FECA}" type="slidenum">
              <a:rPr lang="en-US" altLang="en-US" smtClean="0">
                <a:solidFill>
                  <a:srgbClr val="000000"/>
                </a:solidFill>
              </a:rPr>
              <a:pPr eaLnBrk="0" fontAlgn="base" hangingPunct="0">
                <a:spcBef>
                  <a:spcPct val="0"/>
                </a:spcBef>
                <a:spcAft>
                  <a:spcPct val="0"/>
                </a:spcAft>
              </a:pPr>
              <a:t>‹#›</a:t>
            </a:fld>
            <a:endParaRPr lang="en-US" altLang="en-US" dirty="0">
              <a:solidFill>
                <a:srgbClr val="000000"/>
              </a:solidFill>
            </a:endParaRPr>
          </a:p>
        </p:txBody>
      </p:sp>
      <p:sp>
        <p:nvSpPr>
          <p:cNvPr id="13319" name="Line 7"/>
          <p:cNvSpPr>
            <a:spLocks noChangeShapeType="1"/>
          </p:cNvSpPr>
          <p:nvPr/>
        </p:nvSpPr>
        <p:spPr bwMode="auto">
          <a:xfrm>
            <a:off x="685800" y="1447800"/>
            <a:ext cx="7772400" cy="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dirty="0">
              <a:solidFill>
                <a:srgbClr val="000000"/>
              </a:solidFill>
            </a:endParaRPr>
          </a:p>
        </p:txBody>
      </p:sp>
      <p:pic>
        <p:nvPicPr>
          <p:cNvPr id="13322" name="Picture 5" descr="Mass Coalition logo.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52401" y="6243200"/>
            <a:ext cx="2590799" cy="4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477000" y="6044064"/>
            <a:ext cx="2514600" cy="737736"/>
          </a:xfrm>
          <a:prstGeom prst="rect">
            <a:avLst/>
          </a:prstGeom>
        </p:spPr>
      </p:pic>
    </p:spTree>
    <p:extLst>
      <p:ext uri="{BB962C8B-B14F-4D97-AF65-F5344CB8AC3E}">
        <p14:creationId xmlns:p14="http://schemas.microsoft.com/office/powerpoint/2010/main" val="1135195326"/>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Lst>
  <p:hf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rgbClr val="FF0000"/>
        </a:buClr>
        <a:buSzPct val="50000"/>
        <a:buFont typeface="Wingdings" panose="05000000000000000000" pitchFamily="2" charset="2"/>
        <a:buChar char="§"/>
        <a:defRPr sz="3200">
          <a:solidFill>
            <a:schemeClr val="tx1"/>
          </a:solidFill>
          <a:latin typeface="+mn-lt"/>
          <a:ea typeface="+mn-ea"/>
          <a:cs typeface="+mn-cs"/>
        </a:defRPr>
      </a:lvl1pPr>
      <a:lvl2pPr marL="914400" indent="-457200" algn="l" rtl="0" eaLnBrk="1" fontAlgn="base" hangingPunct="1">
        <a:spcBef>
          <a:spcPct val="20000"/>
        </a:spcBef>
        <a:spcAft>
          <a:spcPct val="0"/>
        </a:spcAft>
        <a:buClr>
          <a:srgbClr val="FF0000"/>
        </a:buClr>
        <a:buSzPct val="50000"/>
        <a:buFont typeface="Wingdings" panose="05000000000000000000"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rgbClr val="FF0000"/>
        </a:buClr>
        <a:buSzPct val="50000"/>
        <a:buFont typeface="Wingdings" panose="05000000000000000000" pitchFamily="2" charset="2"/>
        <a:buChar char="§"/>
        <a:defRPr sz="2400">
          <a:solidFill>
            <a:schemeClr val="tx1"/>
          </a:solidFill>
          <a:latin typeface="+mn-lt"/>
        </a:defRPr>
      </a:lvl3pPr>
      <a:lvl4pPr marL="1600200" indent="-228600" algn="l" rtl="0" eaLnBrk="1" fontAlgn="base" hangingPunct="1">
        <a:spcBef>
          <a:spcPct val="20000"/>
        </a:spcBef>
        <a:spcAft>
          <a:spcPct val="0"/>
        </a:spcAft>
        <a:buClr>
          <a:srgbClr val="FF0000"/>
        </a:buClr>
        <a:buSzPct val="50000"/>
        <a:buFont typeface="Wingdings" panose="05000000000000000000" pitchFamily="2" charset="2"/>
        <a:buChar char="§"/>
        <a:defRPr sz="2000">
          <a:solidFill>
            <a:schemeClr val="tx1"/>
          </a:solidFill>
          <a:latin typeface="+mn-lt"/>
        </a:defRPr>
      </a:lvl4pPr>
      <a:lvl5pPr marL="2057400" indent="-228600" algn="l" rtl="0" eaLnBrk="1" fontAlgn="base" hangingPunct="1">
        <a:spcBef>
          <a:spcPct val="20000"/>
        </a:spcBef>
        <a:spcAft>
          <a:spcPct val="0"/>
        </a:spcAft>
        <a:buClr>
          <a:srgbClr val="FF0000"/>
        </a:buClr>
        <a:buSzPct val="50000"/>
        <a:buFont typeface="Wingdings" panose="05000000000000000000"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981200"/>
            <a:ext cx="8686800" cy="1393825"/>
          </a:xfrm>
        </p:spPr>
        <p:txBody>
          <a:bodyPr/>
          <a:lstStyle/>
          <a:p>
            <a:r>
              <a:rPr lang="en-US" sz="4000" dirty="0"/>
              <a:t/>
            </a:r>
            <a:br>
              <a:rPr lang="en-US" sz="4000" dirty="0"/>
            </a:br>
            <a:r>
              <a:rPr lang="en-US" sz="4000" dirty="0"/>
              <a:t>Learning System:</a:t>
            </a:r>
            <a:r>
              <a:rPr lang="en-US" sz="4000" dirty="0" smtClean="0"/>
              <a:t/>
            </a:r>
            <a:br>
              <a:rPr lang="en-US" sz="4000" dirty="0" smtClean="0"/>
            </a:br>
            <a:r>
              <a:rPr lang="en-US" sz="4000" dirty="0" smtClean="0"/>
              <a:t>Engaging the Front-line in Improvement</a:t>
            </a:r>
            <a:br>
              <a:rPr lang="en-US" sz="4000" dirty="0" smtClean="0"/>
            </a:br>
            <a:endParaRPr lang="en-US" sz="4000" dirty="0"/>
          </a:p>
        </p:txBody>
      </p:sp>
      <p:sp>
        <p:nvSpPr>
          <p:cNvPr id="4" name="Slide Number Placeholder 3"/>
          <p:cNvSpPr>
            <a:spLocks noGrp="1"/>
          </p:cNvSpPr>
          <p:nvPr>
            <p:ph type="sldNum" sz="quarter" idx="12"/>
          </p:nvPr>
        </p:nvSpPr>
        <p:spPr/>
        <p:txBody>
          <a:bodyPr/>
          <a:lstStyle/>
          <a:p>
            <a:fld id="{B8D5D107-CFD6-4506-ACEE-BC41CB81913D}" type="slidenum">
              <a:rPr lang="en-US" altLang="en-US" smtClean="0">
                <a:solidFill>
                  <a:srgbClr val="000000"/>
                </a:solidFill>
              </a:rPr>
              <a:pPr/>
              <a:t>1</a:t>
            </a:fld>
            <a:endParaRPr lang="en-US" altLang="en-US" dirty="0">
              <a:solidFill>
                <a:srgbClr val="000000"/>
              </a:solidFill>
            </a:endParaRPr>
          </a:p>
        </p:txBody>
      </p:sp>
      <p:sp>
        <p:nvSpPr>
          <p:cNvPr id="12" name="Rectangle 4"/>
          <p:cNvSpPr>
            <a:spLocks noGrp="1" noChangeArrowheads="1"/>
          </p:cNvSpPr>
          <p:nvPr>
            <p:ph type="subTitle" idx="1"/>
          </p:nvPr>
        </p:nvSpPr>
        <p:spPr bwMode="auto">
          <a:xfrm>
            <a:off x="1371600" y="4051534"/>
            <a:ext cx="6096000" cy="1421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90000"/>
              </a:lnSpc>
              <a:spcBef>
                <a:spcPts val="0"/>
              </a:spcBef>
              <a:spcAft>
                <a:spcPts val="0"/>
              </a:spcAft>
              <a:tabLst>
                <a:tab pos="2743200" algn="l"/>
                <a:tab pos="5541010" algn="l"/>
                <a:tab pos="6802755" algn="l"/>
                <a:tab pos="8229600" algn="l"/>
              </a:tabLst>
            </a:pPr>
            <a:r>
              <a:rPr lang="en-US" sz="1600" dirty="0" smtClean="0">
                <a:solidFill>
                  <a:schemeClr val="tx2"/>
                </a:solidFill>
                <a:latin typeface="+mj-lt"/>
                <a:ea typeface="+mj-ea"/>
                <a:cs typeface="+mj-cs"/>
              </a:rPr>
              <a:t>Paula </a:t>
            </a:r>
            <a:r>
              <a:rPr lang="en-US" sz="1600" dirty="0">
                <a:solidFill>
                  <a:schemeClr val="tx2"/>
                </a:solidFill>
                <a:latin typeface="+mj-lt"/>
                <a:ea typeface="+mj-ea"/>
                <a:cs typeface="+mj-cs"/>
              </a:rPr>
              <a:t>Griswold</a:t>
            </a:r>
          </a:p>
          <a:p>
            <a:pPr>
              <a:lnSpc>
                <a:spcPct val="90000"/>
              </a:lnSpc>
              <a:spcBef>
                <a:spcPts val="0"/>
              </a:spcBef>
              <a:spcAft>
                <a:spcPts val="0"/>
              </a:spcAft>
              <a:tabLst>
                <a:tab pos="2743200" algn="l"/>
                <a:tab pos="5541010" algn="l"/>
                <a:tab pos="6802755" algn="l"/>
                <a:tab pos="8229600" algn="l"/>
              </a:tabLst>
            </a:pPr>
            <a:r>
              <a:rPr lang="en-US" sz="1600" dirty="0">
                <a:solidFill>
                  <a:schemeClr val="tx2"/>
                </a:solidFill>
                <a:latin typeface="+mj-lt"/>
                <a:ea typeface="+mj-ea"/>
                <a:cs typeface="+mj-cs"/>
              </a:rPr>
              <a:t>Executive </a:t>
            </a:r>
            <a:r>
              <a:rPr lang="en-US" sz="1600" dirty="0" smtClean="0">
                <a:solidFill>
                  <a:schemeClr val="tx2"/>
                </a:solidFill>
                <a:latin typeface="+mj-lt"/>
                <a:ea typeface="+mj-ea"/>
                <a:cs typeface="+mj-cs"/>
              </a:rPr>
              <a:t>Director, MA </a:t>
            </a:r>
            <a:r>
              <a:rPr lang="en-US" sz="1600" dirty="0">
                <a:solidFill>
                  <a:schemeClr val="tx2"/>
                </a:solidFill>
                <a:latin typeface="+mj-lt"/>
                <a:ea typeface="+mj-ea"/>
                <a:cs typeface="+mj-cs"/>
              </a:rPr>
              <a:t>Coalition</a:t>
            </a:r>
          </a:p>
          <a:p>
            <a:pPr>
              <a:lnSpc>
                <a:spcPct val="90000"/>
              </a:lnSpc>
              <a:spcBef>
                <a:spcPts val="0"/>
              </a:spcBef>
              <a:spcAft>
                <a:spcPts val="0"/>
              </a:spcAft>
              <a:tabLst>
                <a:tab pos="2743200" algn="l"/>
                <a:tab pos="5541010" algn="l"/>
                <a:tab pos="6802755" algn="l"/>
                <a:tab pos="8229600" algn="l"/>
              </a:tabLst>
            </a:pPr>
            <a:r>
              <a:rPr lang="en-US" sz="1600" dirty="0">
                <a:solidFill>
                  <a:schemeClr val="tx2"/>
                </a:solidFill>
                <a:latin typeface="+mj-lt"/>
                <a:ea typeface="+mj-ea"/>
                <a:cs typeface="+mj-cs"/>
              </a:rPr>
              <a:t> </a:t>
            </a:r>
          </a:p>
          <a:p>
            <a:pPr>
              <a:lnSpc>
                <a:spcPct val="90000"/>
              </a:lnSpc>
              <a:spcBef>
                <a:spcPts val="0"/>
              </a:spcBef>
              <a:spcAft>
                <a:spcPts val="0"/>
              </a:spcAft>
              <a:tabLst>
                <a:tab pos="2743200" algn="l"/>
                <a:tab pos="5541010" algn="l"/>
                <a:tab pos="6802755" algn="l"/>
                <a:tab pos="8229600" algn="l"/>
              </a:tabLst>
            </a:pPr>
            <a:r>
              <a:rPr lang="en-US" sz="1600" dirty="0">
                <a:solidFill>
                  <a:schemeClr val="tx2"/>
                </a:solidFill>
                <a:latin typeface="+mj-lt"/>
                <a:ea typeface="+mj-ea"/>
                <a:cs typeface="+mj-cs"/>
              </a:rPr>
              <a:t> </a:t>
            </a:r>
          </a:p>
          <a:p>
            <a:pPr>
              <a:lnSpc>
                <a:spcPct val="90000"/>
              </a:lnSpc>
              <a:spcBef>
                <a:spcPts val="0"/>
              </a:spcBef>
              <a:spcAft>
                <a:spcPts val="0"/>
              </a:spcAft>
              <a:tabLst>
                <a:tab pos="2743200" algn="l"/>
                <a:tab pos="5541010" algn="l"/>
                <a:tab pos="6802755" algn="l"/>
                <a:tab pos="8229600" algn="l"/>
              </a:tabLst>
            </a:pPr>
            <a:r>
              <a:rPr lang="en-US" sz="1600" dirty="0">
                <a:solidFill>
                  <a:schemeClr val="tx2"/>
                </a:solidFill>
                <a:latin typeface="+mj-lt"/>
                <a:ea typeface="+mj-ea"/>
                <a:cs typeface="+mj-cs"/>
              </a:rPr>
              <a:t>Chuck Lukasik</a:t>
            </a:r>
          </a:p>
          <a:p>
            <a:pPr>
              <a:lnSpc>
                <a:spcPct val="90000"/>
              </a:lnSpc>
              <a:spcBef>
                <a:spcPts val="0"/>
              </a:spcBef>
              <a:spcAft>
                <a:spcPts val="0"/>
              </a:spcAft>
              <a:tabLst>
                <a:tab pos="2743200" algn="l"/>
                <a:tab pos="5541010" algn="l"/>
                <a:tab pos="6802755" algn="l"/>
                <a:tab pos="8229600" algn="l"/>
              </a:tabLst>
            </a:pPr>
            <a:r>
              <a:rPr lang="en-US" sz="1600" dirty="0">
                <a:solidFill>
                  <a:schemeClr val="tx2"/>
                </a:solidFill>
                <a:latin typeface="+mj-lt"/>
                <a:ea typeface="+mj-ea"/>
                <a:cs typeface="+mj-cs"/>
              </a:rPr>
              <a:t>Chief Operating </a:t>
            </a:r>
            <a:r>
              <a:rPr lang="en-US" sz="1600" dirty="0" smtClean="0">
                <a:solidFill>
                  <a:schemeClr val="tx2"/>
                </a:solidFill>
                <a:latin typeface="+mj-lt"/>
                <a:ea typeface="+mj-ea"/>
                <a:cs typeface="+mj-cs"/>
              </a:rPr>
              <a:t>Officer, </a:t>
            </a:r>
            <a:r>
              <a:rPr lang="en-US" altLang="en-US" sz="1600" dirty="0" smtClean="0">
                <a:solidFill>
                  <a:schemeClr val="tx2"/>
                </a:solidFill>
                <a:latin typeface="+mj-lt"/>
                <a:ea typeface="+mj-ea"/>
                <a:cs typeface="+mj-cs"/>
              </a:rPr>
              <a:t>Mount </a:t>
            </a:r>
            <a:r>
              <a:rPr lang="en-US" altLang="en-US" sz="1600" dirty="0">
                <a:solidFill>
                  <a:schemeClr val="tx2"/>
                </a:solidFill>
                <a:latin typeface="+mj-lt"/>
                <a:ea typeface="+mj-ea"/>
                <a:cs typeface="+mj-cs"/>
              </a:rPr>
              <a:t>Auburn Professional Services </a:t>
            </a:r>
          </a:p>
        </p:txBody>
      </p:sp>
    </p:spTree>
    <p:extLst>
      <p:ext uri="{BB962C8B-B14F-4D97-AF65-F5344CB8AC3E}">
        <p14:creationId xmlns:p14="http://schemas.microsoft.com/office/powerpoint/2010/main" val="24601016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10600" cy="1143000"/>
          </a:xfrm>
        </p:spPr>
        <p:txBody>
          <a:bodyPr>
            <a:noAutofit/>
          </a:bodyPr>
          <a:lstStyle/>
          <a:p>
            <a:r>
              <a:rPr lang="en-US" sz="3600" dirty="0" smtClean="0"/>
              <a:t>Mount Auburn </a:t>
            </a:r>
            <a:br>
              <a:rPr lang="en-US" sz="3600" dirty="0" smtClean="0"/>
            </a:br>
            <a:r>
              <a:rPr lang="en-US" sz="3600" dirty="0" smtClean="0"/>
              <a:t>Practice Improvement Program (MA-PIP</a:t>
            </a:r>
            <a:r>
              <a:rPr lang="en-US" sz="3600" dirty="0"/>
              <a:t>)</a:t>
            </a:r>
          </a:p>
        </p:txBody>
      </p:sp>
      <p:sp>
        <p:nvSpPr>
          <p:cNvPr id="3" name="Content Placeholder 2"/>
          <p:cNvSpPr>
            <a:spLocks noGrp="1"/>
          </p:cNvSpPr>
          <p:nvPr>
            <p:ph idx="1"/>
          </p:nvPr>
        </p:nvSpPr>
        <p:spPr>
          <a:xfrm>
            <a:off x="228600" y="1676400"/>
            <a:ext cx="8639503" cy="3867150"/>
          </a:xfrm>
        </p:spPr>
        <p:txBody>
          <a:bodyPr/>
          <a:lstStyle/>
          <a:p>
            <a:r>
              <a:rPr lang="en-US" sz="2400" dirty="0" smtClean="0"/>
              <a:t>Skills training needed for health reform:</a:t>
            </a:r>
          </a:p>
          <a:p>
            <a:pPr marL="400050" lvl="1" indent="0">
              <a:buNone/>
            </a:pPr>
            <a:r>
              <a:rPr lang="en-US" sz="2000" dirty="0" smtClean="0"/>
              <a:t>Massachusetts </a:t>
            </a:r>
            <a:r>
              <a:rPr lang="en-US" sz="2000" dirty="0"/>
              <a:t>Health Care Workforce Transformation </a:t>
            </a:r>
            <a:r>
              <a:rPr lang="en-US" sz="2000" dirty="0" smtClean="0"/>
              <a:t>Fund  - </a:t>
            </a:r>
            <a:endParaRPr lang="en-US" sz="2000" dirty="0" smtClean="0"/>
          </a:p>
          <a:p>
            <a:pPr marL="400050" lvl="1" indent="0">
              <a:buNone/>
            </a:pPr>
            <a:r>
              <a:rPr lang="en-US" sz="2000" dirty="0" smtClean="0"/>
              <a:t>Commonwealth </a:t>
            </a:r>
            <a:r>
              <a:rPr lang="en-US" sz="2000" dirty="0"/>
              <a:t>Corporation </a:t>
            </a:r>
            <a:endParaRPr lang="en-US" sz="2000" dirty="0" smtClean="0"/>
          </a:p>
          <a:p>
            <a:pPr marL="400050" lvl="1" indent="0">
              <a:buNone/>
            </a:pPr>
            <a:endParaRPr lang="en-US" sz="1400" dirty="0"/>
          </a:p>
          <a:p>
            <a:r>
              <a:rPr lang="en-US" sz="2400" dirty="0" smtClean="0"/>
              <a:t>Improving patient safety in office practice/ambulatory care</a:t>
            </a:r>
          </a:p>
          <a:p>
            <a:pPr>
              <a:buFont typeface="Wingdings" panose="05000000000000000000" pitchFamily="2" charset="2"/>
              <a:buChar char="§"/>
            </a:pPr>
            <a:r>
              <a:rPr lang="en-US" sz="2400" dirty="0" smtClean="0"/>
              <a:t>Enabling practices to </a:t>
            </a:r>
          </a:p>
          <a:p>
            <a:pPr marL="0" indent="0">
              <a:buNone/>
            </a:pPr>
            <a:r>
              <a:rPr lang="en-US" sz="2400" dirty="0"/>
              <a:t>	</a:t>
            </a:r>
            <a:r>
              <a:rPr lang="en-US" sz="2400" dirty="0" smtClean="0"/>
              <a:t>	</a:t>
            </a:r>
            <a:r>
              <a:rPr lang="en-US" sz="2400" b="1" dirty="0" smtClean="0"/>
              <a:t>“improve your work, while you do your work”</a:t>
            </a:r>
          </a:p>
          <a:p>
            <a:r>
              <a:rPr lang="en-US" sz="2400" dirty="0" smtClean="0"/>
              <a:t>Create infrastructure for continuous learning</a:t>
            </a:r>
          </a:p>
          <a:p>
            <a:endParaRPr lang="en-US" sz="1400" dirty="0" smtClean="0"/>
          </a:p>
          <a:p>
            <a:r>
              <a:rPr lang="en-US" sz="2400" dirty="0" smtClean="0"/>
              <a:t>Build on a proven model – federally-funded PROMISES program</a:t>
            </a:r>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solidFill>
                  <a:srgbClr val="000000"/>
                </a:solidFill>
              </a:rPr>
              <a:pPr/>
              <a:t>2</a:t>
            </a:fld>
            <a:endParaRPr lang="en-US" altLang="en-US" dirty="0">
              <a:solidFill>
                <a:srgbClr val="000000"/>
              </a:solidFill>
            </a:endParaRPr>
          </a:p>
        </p:txBody>
      </p:sp>
    </p:spTree>
    <p:extLst>
      <p:ext uri="{BB962C8B-B14F-4D97-AF65-F5344CB8AC3E}">
        <p14:creationId xmlns:p14="http://schemas.microsoft.com/office/powerpoint/2010/main" val="25182167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dirty="0" smtClean="0"/>
              <a:t>Challenges for MAPS</a:t>
            </a:r>
            <a:endParaRPr lang="en-US" dirty="0"/>
          </a:p>
        </p:txBody>
      </p:sp>
      <p:sp>
        <p:nvSpPr>
          <p:cNvPr id="3" name="Content Placeholder 2"/>
          <p:cNvSpPr>
            <a:spLocks noGrp="1"/>
          </p:cNvSpPr>
          <p:nvPr>
            <p:ph idx="1"/>
          </p:nvPr>
        </p:nvSpPr>
        <p:spPr>
          <a:xfrm>
            <a:off x="762000" y="1676400"/>
            <a:ext cx="8153400" cy="3867150"/>
          </a:xfrm>
        </p:spPr>
        <p:txBody>
          <a:bodyPr/>
          <a:lstStyle/>
          <a:p>
            <a:r>
              <a:rPr lang="en-US" dirty="0" smtClean="0"/>
              <a:t>MAPS overview</a:t>
            </a:r>
          </a:p>
          <a:p>
            <a:r>
              <a:rPr lang="en-US" dirty="0" smtClean="0"/>
              <a:t>Changing nature of office practice</a:t>
            </a:r>
          </a:p>
          <a:p>
            <a:pPr marL="0" indent="0">
              <a:buNone/>
            </a:pPr>
            <a:endParaRPr lang="en-US" dirty="0" smtClean="0"/>
          </a:p>
          <a:p>
            <a:r>
              <a:rPr lang="en-US" dirty="0" smtClean="0"/>
              <a:t>Engaged, empowered staff</a:t>
            </a:r>
          </a:p>
          <a:p>
            <a:r>
              <a:rPr lang="en-US" dirty="0" smtClean="0"/>
              <a:t>Effecting change across the network of         25 practices</a:t>
            </a:r>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solidFill>
                  <a:srgbClr val="000000"/>
                </a:solidFill>
              </a:rPr>
              <a:pPr/>
              <a:t>3</a:t>
            </a:fld>
            <a:endParaRPr lang="en-US" altLang="en-US" dirty="0">
              <a:solidFill>
                <a:srgbClr val="000000"/>
              </a:solidFill>
            </a:endParaRPr>
          </a:p>
        </p:txBody>
      </p:sp>
    </p:spTree>
    <p:extLst>
      <p:ext uri="{BB962C8B-B14F-4D97-AF65-F5344CB8AC3E}">
        <p14:creationId xmlns:p14="http://schemas.microsoft.com/office/powerpoint/2010/main" val="2031348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dirty="0" smtClean="0"/>
              <a:t>PROMISES was the model</a:t>
            </a:r>
            <a:endParaRPr lang="en-US" dirty="0"/>
          </a:p>
        </p:txBody>
      </p:sp>
      <p:sp>
        <p:nvSpPr>
          <p:cNvPr id="3" name="Content Placeholder 2"/>
          <p:cNvSpPr>
            <a:spLocks noGrp="1"/>
          </p:cNvSpPr>
          <p:nvPr>
            <p:ph idx="1"/>
          </p:nvPr>
        </p:nvSpPr>
        <p:spPr>
          <a:xfrm>
            <a:off x="457200" y="1600200"/>
            <a:ext cx="8686800" cy="4800600"/>
          </a:xfrm>
        </p:spPr>
        <p:txBody>
          <a:bodyPr>
            <a:normAutofit/>
          </a:bodyPr>
          <a:lstStyle/>
          <a:p>
            <a:pPr marL="0" indent="0">
              <a:spcAft>
                <a:spcPts val="600"/>
              </a:spcAft>
              <a:buNone/>
              <a:defRPr/>
            </a:pPr>
            <a:r>
              <a:rPr lang="en-US" sz="2800" dirty="0">
                <a:cs typeface="Times New Roman" pitchFamily="18" charset="0"/>
              </a:rPr>
              <a:t>PROMISES </a:t>
            </a:r>
            <a:r>
              <a:rPr lang="en-US" sz="2800" dirty="0" smtClean="0">
                <a:cs typeface="Times New Roman" pitchFamily="18" charset="0"/>
              </a:rPr>
              <a:t>tested </a:t>
            </a:r>
            <a:r>
              <a:rPr lang="en-US" sz="2800" dirty="0">
                <a:cs typeface="Times New Roman" pitchFamily="18" charset="0"/>
              </a:rPr>
              <a:t>the idea that </a:t>
            </a:r>
          </a:p>
          <a:p>
            <a:pPr>
              <a:spcAft>
                <a:spcPts val="600"/>
              </a:spcAft>
              <a:buFont typeface="Wingdings" panose="05000000000000000000" pitchFamily="2" charset="2"/>
              <a:buChar char="§"/>
              <a:defRPr/>
            </a:pPr>
            <a:r>
              <a:rPr lang="en-US" sz="2800" dirty="0">
                <a:cs typeface="Times New Roman" pitchFamily="18" charset="0"/>
              </a:rPr>
              <a:t>even small primary care practices, </a:t>
            </a:r>
            <a:r>
              <a:rPr lang="en-US" sz="2800" dirty="0" smtClean="0">
                <a:cs typeface="Times New Roman" pitchFamily="18" charset="0"/>
              </a:rPr>
              <a:t>with </a:t>
            </a:r>
            <a:r>
              <a:rPr lang="en-US" sz="2800" dirty="0">
                <a:cs typeface="Times New Roman" pitchFamily="18" charset="0"/>
              </a:rPr>
              <a:t>few resources to support change, </a:t>
            </a:r>
          </a:p>
          <a:p>
            <a:pPr>
              <a:spcAft>
                <a:spcPts val="600"/>
              </a:spcAft>
              <a:buFont typeface="Wingdings" panose="05000000000000000000" pitchFamily="2" charset="2"/>
              <a:buChar char="§"/>
              <a:defRPr/>
            </a:pPr>
            <a:r>
              <a:rPr lang="en-US" sz="2800" dirty="0">
                <a:cs typeface="Times New Roman" pitchFamily="18" charset="0"/>
              </a:rPr>
              <a:t>can learn the skills </a:t>
            </a:r>
            <a:r>
              <a:rPr lang="en-US" sz="2800" dirty="0" smtClean="0">
                <a:cs typeface="Times New Roman" pitchFamily="18" charset="0"/>
              </a:rPr>
              <a:t>to improve patient safety, </a:t>
            </a:r>
            <a:r>
              <a:rPr lang="en-US" sz="2800" dirty="0">
                <a:cs typeface="Times New Roman" pitchFamily="18" charset="0"/>
              </a:rPr>
              <a:t>and </a:t>
            </a:r>
          </a:p>
          <a:p>
            <a:pPr>
              <a:spcAft>
                <a:spcPts val="600"/>
              </a:spcAft>
              <a:buFont typeface="Wingdings" panose="05000000000000000000" pitchFamily="2" charset="2"/>
              <a:buChar char="§"/>
              <a:defRPr/>
            </a:pPr>
            <a:r>
              <a:rPr lang="en-US" sz="2800" dirty="0">
                <a:cs typeface="Times New Roman" pitchFamily="18" charset="0"/>
              </a:rPr>
              <a:t>ultimately use that learning to support other improvement work. </a:t>
            </a:r>
            <a:endParaRPr lang="en-US" sz="2800" dirty="0" smtClean="0">
              <a:cs typeface="Times New Roman" pitchFamily="18" charset="0"/>
            </a:endParaRPr>
          </a:p>
          <a:p>
            <a:pPr marL="400050" lvl="1" indent="0">
              <a:spcAft>
                <a:spcPts val="600"/>
              </a:spcAft>
              <a:buNone/>
              <a:defRPr/>
            </a:pPr>
            <a:endParaRPr lang="en-US" sz="1100" dirty="0" smtClean="0"/>
          </a:p>
          <a:p>
            <a:pPr marL="400050" lvl="1" indent="0">
              <a:spcAft>
                <a:spcPts val="600"/>
              </a:spcAft>
              <a:buNone/>
              <a:defRPr/>
            </a:pPr>
            <a:endParaRPr lang="en-US" sz="1100" dirty="0"/>
          </a:p>
          <a:p>
            <a:pPr marL="400050" lvl="1" indent="0">
              <a:spcAft>
                <a:spcPts val="600"/>
              </a:spcAft>
              <a:buNone/>
              <a:defRPr/>
            </a:pPr>
            <a:r>
              <a:rPr lang="en-US" sz="1100" dirty="0" smtClean="0"/>
              <a:t>The </a:t>
            </a:r>
            <a:r>
              <a:rPr lang="en-US" sz="1100" dirty="0"/>
              <a:t>PROMISES (Proactive Reduction of Outpatient Malpractice: Improving Safety, Efficiency, and Satisfaction) Project was supported by grant number R18HS019508 from the Agency for Healthcare Research and Quality. The content is solely the responsibility of the authors and does not necessarily represent the official views of AHRQ</a:t>
            </a:r>
          </a:p>
          <a:p>
            <a:pPr>
              <a:spcAft>
                <a:spcPts val="600"/>
              </a:spcAft>
              <a:buFont typeface="Arial" panose="020B0604020202020204" pitchFamily="34" charset="0"/>
              <a:buChar char="•"/>
              <a:defRPr/>
            </a:pPr>
            <a:endParaRPr lang="en-US" sz="2800" dirty="0">
              <a:cs typeface="Times New Roman" pitchFamily="18" charset="0"/>
            </a:endParaRPr>
          </a:p>
        </p:txBody>
      </p:sp>
      <p:sp>
        <p:nvSpPr>
          <p:cNvPr id="4" name="Slide Number Placeholder 3"/>
          <p:cNvSpPr>
            <a:spLocks noGrp="1"/>
          </p:cNvSpPr>
          <p:nvPr>
            <p:ph type="sldNum" sz="quarter" idx="12"/>
          </p:nvPr>
        </p:nvSpPr>
        <p:spPr/>
        <p:txBody>
          <a:bodyPr/>
          <a:lstStyle/>
          <a:p>
            <a:endParaRPr lang="en-US" altLang="en-US" dirty="0"/>
          </a:p>
        </p:txBody>
      </p:sp>
    </p:spTree>
    <p:extLst>
      <p:ext uri="{BB962C8B-B14F-4D97-AF65-F5344CB8AC3E}">
        <p14:creationId xmlns:p14="http://schemas.microsoft.com/office/powerpoint/2010/main" val="20418711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b="1" dirty="0" smtClean="0"/>
              <a:t> </a:t>
            </a:r>
            <a:r>
              <a:rPr lang="en-US" dirty="0" smtClean="0"/>
              <a:t>Focus areas in PROMISES</a:t>
            </a:r>
            <a:endParaRPr lang="en-US" dirty="0"/>
          </a:p>
        </p:txBody>
      </p:sp>
      <p:sp>
        <p:nvSpPr>
          <p:cNvPr id="3" name="Content Placeholder 2"/>
          <p:cNvSpPr>
            <a:spLocks noGrp="1"/>
          </p:cNvSpPr>
          <p:nvPr>
            <p:ph idx="1"/>
          </p:nvPr>
        </p:nvSpPr>
        <p:spPr>
          <a:xfrm>
            <a:off x="457200" y="1524000"/>
            <a:ext cx="8534400" cy="4191000"/>
          </a:xfrm>
        </p:spPr>
        <p:txBody>
          <a:bodyPr>
            <a:normAutofit fontScale="85000" lnSpcReduction="20000"/>
          </a:bodyPr>
          <a:lstStyle/>
          <a:p>
            <a:pPr>
              <a:lnSpc>
                <a:spcPct val="110000"/>
              </a:lnSpc>
              <a:buSzPct val="70000"/>
              <a:buFont typeface="Wingdings" panose="05000000000000000000" pitchFamily="2" charset="2"/>
              <a:buChar char="§"/>
              <a:defRPr/>
            </a:pPr>
            <a:r>
              <a:rPr lang="en-US" b="1" dirty="0" smtClean="0"/>
              <a:t>Reliability</a:t>
            </a:r>
            <a:r>
              <a:rPr lang="en-US" dirty="0" smtClean="0"/>
              <a:t>: Patient </a:t>
            </a:r>
            <a:r>
              <a:rPr lang="en-US" dirty="0"/>
              <a:t>Safety Principles and </a:t>
            </a:r>
            <a:r>
              <a:rPr lang="en-US" dirty="0" smtClean="0"/>
              <a:t>Topics</a:t>
            </a:r>
            <a:endParaRPr lang="en-US" dirty="0"/>
          </a:p>
          <a:p>
            <a:pPr lvl="1">
              <a:lnSpc>
                <a:spcPct val="110000"/>
              </a:lnSpc>
              <a:buSzPct val="70000"/>
              <a:buFont typeface="Wingdings" panose="05000000000000000000" pitchFamily="2" charset="2"/>
              <a:buChar char="§"/>
              <a:defRPr/>
            </a:pPr>
            <a:r>
              <a:rPr lang="en-US" dirty="0"/>
              <a:t>3 priority processes:</a:t>
            </a:r>
          </a:p>
          <a:p>
            <a:pPr lvl="3">
              <a:lnSpc>
                <a:spcPct val="110000"/>
              </a:lnSpc>
              <a:buSzPct val="70000"/>
              <a:buFont typeface="Wingdings" panose="05000000000000000000" pitchFamily="2" charset="2"/>
              <a:buChar char="§"/>
              <a:defRPr/>
            </a:pPr>
            <a:r>
              <a:rPr lang="en-US" sz="2400" dirty="0"/>
              <a:t>Test result management</a:t>
            </a:r>
          </a:p>
          <a:p>
            <a:pPr lvl="3">
              <a:lnSpc>
                <a:spcPct val="110000"/>
              </a:lnSpc>
              <a:buSzPct val="70000"/>
              <a:buFont typeface="Wingdings" panose="05000000000000000000" pitchFamily="2" charset="2"/>
              <a:buChar char="§"/>
              <a:defRPr/>
            </a:pPr>
            <a:r>
              <a:rPr lang="en-US" sz="2400" dirty="0"/>
              <a:t>Referral management</a:t>
            </a:r>
          </a:p>
          <a:p>
            <a:pPr lvl="3">
              <a:lnSpc>
                <a:spcPct val="110000"/>
              </a:lnSpc>
              <a:buSzPct val="70000"/>
              <a:buFont typeface="Wingdings" panose="05000000000000000000" pitchFamily="2" charset="2"/>
              <a:buChar char="§"/>
              <a:defRPr/>
            </a:pPr>
            <a:r>
              <a:rPr lang="en-US" sz="2400" dirty="0"/>
              <a:t>Medication Management</a:t>
            </a:r>
          </a:p>
          <a:p>
            <a:pPr lvl="1">
              <a:lnSpc>
                <a:spcPct val="110000"/>
              </a:lnSpc>
              <a:buSzPct val="70000"/>
              <a:buFont typeface="Wingdings" panose="05000000000000000000" pitchFamily="2" charset="2"/>
              <a:buChar char="§"/>
              <a:defRPr/>
            </a:pPr>
            <a:r>
              <a:rPr lang="en-US" dirty="0" smtClean="0"/>
              <a:t>Communication </a:t>
            </a:r>
            <a:r>
              <a:rPr lang="en-US" dirty="0"/>
              <a:t>– with patients </a:t>
            </a:r>
            <a:r>
              <a:rPr lang="en-US" dirty="0" smtClean="0"/>
              <a:t>&amp; among staff</a:t>
            </a:r>
          </a:p>
          <a:p>
            <a:pPr lvl="1">
              <a:lnSpc>
                <a:spcPct val="110000"/>
              </a:lnSpc>
              <a:buSzPct val="70000"/>
              <a:buFont typeface="Wingdings" panose="05000000000000000000" pitchFamily="2" charset="2"/>
              <a:buChar char="§"/>
              <a:defRPr/>
            </a:pPr>
            <a:r>
              <a:rPr lang="en-US" dirty="0"/>
              <a:t>R</a:t>
            </a:r>
            <a:r>
              <a:rPr lang="en-US" dirty="0" smtClean="0"/>
              <a:t>educe wasted time</a:t>
            </a:r>
          </a:p>
          <a:p>
            <a:pPr marL="457200" lvl="1" indent="0">
              <a:lnSpc>
                <a:spcPct val="110000"/>
              </a:lnSpc>
              <a:buSzPct val="70000"/>
              <a:buNone/>
              <a:defRPr/>
            </a:pPr>
            <a:endParaRPr lang="en-US" dirty="0"/>
          </a:p>
          <a:p>
            <a:pPr>
              <a:lnSpc>
                <a:spcPct val="110000"/>
              </a:lnSpc>
              <a:buSzPct val="70000"/>
              <a:buFont typeface="Wingdings" panose="05000000000000000000" pitchFamily="2" charset="2"/>
              <a:buChar char="§"/>
              <a:defRPr/>
            </a:pPr>
            <a:r>
              <a:rPr lang="en-US" b="1" dirty="0" smtClean="0"/>
              <a:t>Improvement &amp; Measurement</a:t>
            </a:r>
            <a:r>
              <a:rPr lang="en-US" dirty="0" smtClean="0"/>
              <a:t>:</a:t>
            </a:r>
          </a:p>
          <a:p>
            <a:pPr marL="0" indent="0">
              <a:lnSpc>
                <a:spcPct val="110000"/>
              </a:lnSpc>
              <a:buSzPct val="70000"/>
              <a:buNone/>
              <a:defRPr/>
            </a:pPr>
            <a:r>
              <a:rPr lang="en-US" dirty="0"/>
              <a:t>	</a:t>
            </a:r>
            <a:r>
              <a:rPr lang="en-US" dirty="0" smtClean="0"/>
              <a:t>Quality </a:t>
            </a:r>
            <a:r>
              <a:rPr lang="en-US" dirty="0"/>
              <a:t>Improvement </a:t>
            </a:r>
            <a:r>
              <a:rPr lang="en-US" dirty="0" smtClean="0"/>
              <a:t>techniques</a:t>
            </a:r>
            <a:endParaRPr lang="en-US" dirty="0"/>
          </a:p>
        </p:txBody>
      </p:sp>
      <p:sp>
        <p:nvSpPr>
          <p:cNvPr id="4" name="Slide Number Placeholder 3"/>
          <p:cNvSpPr>
            <a:spLocks noGrp="1"/>
          </p:cNvSpPr>
          <p:nvPr>
            <p:ph type="sldNum" sz="quarter" idx="12"/>
          </p:nvPr>
        </p:nvSpPr>
        <p:spPr/>
        <p:txBody>
          <a:bodyPr/>
          <a:lstStyle/>
          <a:p>
            <a:endParaRPr lang="en-US" altLang="en-US" dirty="0"/>
          </a:p>
        </p:txBody>
      </p:sp>
    </p:spTree>
    <p:extLst>
      <p:ext uri="{BB962C8B-B14F-4D97-AF65-F5344CB8AC3E}">
        <p14:creationId xmlns:p14="http://schemas.microsoft.com/office/powerpoint/2010/main" val="33730949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dirty="0" smtClean="0"/>
              <a:t>PROMISES Activities</a:t>
            </a:r>
            <a:endParaRPr lang="en-US" dirty="0"/>
          </a:p>
        </p:txBody>
      </p:sp>
      <p:sp>
        <p:nvSpPr>
          <p:cNvPr id="3" name="Content Placeholder 2"/>
          <p:cNvSpPr>
            <a:spLocks noGrp="1"/>
          </p:cNvSpPr>
          <p:nvPr>
            <p:ph idx="1"/>
          </p:nvPr>
        </p:nvSpPr>
        <p:spPr>
          <a:xfrm>
            <a:off x="304800" y="1676400"/>
            <a:ext cx="8382000" cy="3867150"/>
          </a:xfrm>
        </p:spPr>
        <p:txBody>
          <a:bodyPr>
            <a:normAutofit fontScale="85000" lnSpcReduction="20000"/>
          </a:bodyPr>
          <a:lstStyle/>
          <a:p>
            <a:pPr marL="514350" indent="-514350">
              <a:buSzPct val="75000"/>
              <a:buFont typeface="+mj-lt"/>
              <a:buAutoNum type="arabicPeriod"/>
            </a:pPr>
            <a:r>
              <a:rPr lang="en-US" dirty="0" smtClean="0"/>
              <a:t>Taught improvement techniques to improvement teams in the practice</a:t>
            </a:r>
          </a:p>
          <a:p>
            <a:pPr marL="514350" indent="-514350">
              <a:buSzPct val="75000"/>
              <a:buFont typeface="+mj-lt"/>
              <a:buAutoNum type="arabicPeriod"/>
            </a:pPr>
            <a:endParaRPr lang="en-US" dirty="0" smtClean="0"/>
          </a:p>
          <a:p>
            <a:pPr marL="514350" indent="-514350">
              <a:buSzPct val="76000"/>
              <a:buFont typeface="+mj-lt"/>
              <a:buAutoNum type="arabicPeriod"/>
            </a:pPr>
            <a:r>
              <a:rPr lang="en-US" dirty="0" smtClean="0"/>
              <a:t>Coaches helped teams use improvement techniques</a:t>
            </a:r>
          </a:p>
          <a:p>
            <a:pPr lvl="1"/>
            <a:r>
              <a:rPr lang="en-US" dirty="0" smtClean="0"/>
              <a:t>Identify problem, understand causes</a:t>
            </a:r>
          </a:p>
          <a:p>
            <a:pPr lvl="1"/>
            <a:r>
              <a:rPr lang="en-US" dirty="0" smtClean="0"/>
              <a:t>Small tests of possible solutions</a:t>
            </a:r>
          </a:p>
          <a:p>
            <a:pPr lvl="1"/>
            <a:r>
              <a:rPr lang="en-US" dirty="0" smtClean="0"/>
              <a:t>Measure/assess results</a:t>
            </a:r>
          </a:p>
          <a:p>
            <a:pPr marL="457200" lvl="1" indent="0">
              <a:buNone/>
            </a:pPr>
            <a:endParaRPr lang="en-US" dirty="0" smtClean="0"/>
          </a:p>
          <a:p>
            <a:pPr marL="514350" indent="-514350">
              <a:buSzPct val="75000"/>
              <a:buFont typeface="+mj-lt"/>
              <a:buAutoNum type="arabicPeriod"/>
            </a:pPr>
            <a:r>
              <a:rPr lang="en-US" dirty="0" smtClean="0"/>
              <a:t>Community learning sessions to share results among the teams</a:t>
            </a:r>
            <a:endParaRPr lang="en-US" dirty="0"/>
          </a:p>
        </p:txBody>
      </p:sp>
      <p:sp>
        <p:nvSpPr>
          <p:cNvPr id="4" name="Slide Number Placeholder 3"/>
          <p:cNvSpPr>
            <a:spLocks noGrp="1"/>
          </p:cNvSpPr>
          <p:nvPr>
            <p:ph type="sldNum" sz="quarter" idx="12"/>
          </p:nvPr>
        </p:nvSpPr>
        <p:spPr/>
        <p:txBody>
          <a:bodyPr/>
          <a:lstStyle/>
          <a:p>
            <a:endParaRPr lang="en-US" altLang="en-US" dirty="0"/>
          </a:p>
        </p:txBody>
      </p:sp>
    </p:spTree>
    <p:extLst>
      <p:ext uri="{BB962C8B-B14F-4D97-AF65-F5344CB8AC3E}">
        <p14:creationId xmlns:p14="http://schemas.microsoft.com/office/powerpoint/2010/main" val="5450960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1143000"/>
          </a:xfrm>
        </p:spPr>
        <p:txBody>
          <a:bodyPr/>
          <a:lstStyle/>
          <a:p>
            <a:r>
              <a:rPr lang="en-US" dirty="0"/>
              <a:t>Key learning from PROMISES</a:t>
            </a:r>
          </a:p>
        </p:txBody>
      </p:sp>
      <p:sp>
        <p:nvSpPr>
          <p:cNvPr id="3" name="Content Placeholder 2"/>
          <p:cNvSpPr>
            <a:spLocks noGrp="1"/>
          </p:cNvSpPr>
          <p:nvPr>
            <p:ph idx="1"/>
          </p:nvPr>
        </p:nvSpPr>
        <p:spPr>
          <a:xfrm>
            <a:off x="685800" y="1676400"/>
            <a:ext cx="7772400" cy="3867150"/>
          </a:xfrm>
        </p:spPr>
        <p:txBody>
          <a:bodyPr/>
          <a:lstStyle/>
          <a:p>
            <a:pPr lvl="1">
              <a:spcAft>
                <a:spcPts val="1200"/>
              </a:spcAft>
              <a:buFont typeface="Wingdings" panose="05000000000000000000" pitchFamily="2" charset="2"/>
              <a:buChar char="§"/>
              <a:defRPr/>
            </a:pPr>
            <a:r>
              <a:rPr lang="en-US" dirty="0" smtClean="0"/>
              <a:t>The </a:t>
            </a:r>
            <a:r>
              <a:rPr lang="en-US" dirty="0"/>
              <a:t>importance of </a:t>
            </a:r>
            <a:r>
              <a:rPr lang="en-US" u="sng" dirty="0" smtClean="0"/>
              <a:t>coaches</a:t>
            </a:r>
            <a:r>
              <a:rPr lang="en-US" dirty="0" smtClean="0"/>
              <a:t> </a:t>
            </a:r>
            <a:endParaRPr lang="en-US" dirty="0"/>
          </a:p>
          <a:p>
            <a:pPr lvl="1">
              <a:spcAft>
                <a:spcPts val="1200"/>
              </a:spcAft>
              <a:buFont typeface="Wingdings" panose="05000000000000000000" pitchFamily="2" charset="2"/>
              <a:buChar char="§"/>
              <a:defRPr/>
            </a:pPr>
            <a:r>
              <a:rPr lang="en-US" dirty="0"/>
              <a:t>The power of </a:t>
            </a:r>
            <a:r>
              <a:rPr lang="en-US" u="sng" dirty="0"/>
              <a:t>community learning sessions </a:t>
            </a:r>
          </a:p>
          <a:p>
            <a:pPr lvl="1">
              <a:spcAft>
                <a:spcPts val="1200"/>
              </a:spcAft>
              <a:buFont typeface="Wingdings" panose="05000000000000000000" pitchFamily="2" charset="2"/>
              <a:buChar char="§"/>
              <a:defRPr/>
            </a:pPr>
            <a:r>
              <a:rPr lang="en-US" dirty="0"/>
              <a:t>The </a:t>
            </a:r>
            <a:r>
              <a:rPr lang="en-US" u="sng" dirty="0"/>
              <a:t>critical role of practice managers</a:t>
            </a:r>
            <a:r>
              <a:rPr lang="en-US" dirty="0"/>
              <a:t> </a:t>
            </a:r>
          </a:p>
          <a:p>
            <a:pPr lvl="1">
              <a:spcAft>
                <a:spcPts val="1200"/>
              </a:spcAft>
              <a:buFont typeface="Wingdings" panose="05000000000000000000" pitchFamily="2" charset="2"/>
              <a:buChar char="§"/>
              <a:defRPr/>
            </a:pPr>
            <a:r>
              <a:rPr lang="en-US" dirty="0"/>
              <a:t>The </a:t>
            </a:r>
            <a:r>
              <a:rPr lang="en-US" u="sng" dirty="0"/>
              <a:t>value of small tests of change</a:t>
            </a:r>
            <a:endParaRPr lang="en-US" dirty="0"/>
          </a:p>
          <a:p>
            <a:pPr lvl="1">
              <a:spcAft>
                <a:spcPts val="1200"/>
              </a:spcAft>
              <a:buFont typeface="Wingdings" panose="05000000000000000000" pitchFamily="2" charset="2"/>
              <a:buChar char="§"/>
              <a:defRPr/>
            </a:pPr>
            <a:r>
              <a:rPr lang="en-US" dirty="0"/>
              <a:t>The </a:t>
            </a:r>
            <a:r>
              <a:rPr lang="en-US" u="sng" dirty="0"/>
              <a:t>importance of a </a:t>
            </a:r>
            <a:r>
              <a:rPr lang="en-US" u="sng" dirty="0" smtClean="0"/>
              <a:t>clinician champion</a:t>
            </a:r>
          </a:p>
          <a:p>
            <a:pPr lvl="1">
              <a:spcAft>
                <a:spcPts val="1200"/>
              </a:spcAft>
              <a:buFont typeface="Wingdings" panose="05000000000000000000" pitchFamily="2" charset="2"/>
              <a:buChar char="§"/>
              <a:defRPr/>
            </a:pPr>
            <a:r>
              <a:rPr lang="en-US" dirty="0" smtClean="0"/>
              <a:t>The power of </a:t>
            </a:r>
            <a:r>
              <a:rPr lang="en-US" u="sng" dirty="0" smtClean="0">
                <a:solidFill>
                  <a:srgbClr val="FF0000"/>
                </a:solidFill>
              </a:rPr>
              <a:t>engaging the entire team</a:t>
            </a:r>
            <a:endParaRPr lang="en-US" u="sng" dirty="0">
              <a:solidFill>
                <a:srgbClr val="FF0000"/>
              </a:solidFill>
            </a:endParaRPr>
          </a:p>
        </p:txBody>
      </p:sp>
      <p:sp>
        <p:nvSpPr>
          <p:cNvPr id="4" name="Slide Number Placeholder 3"/>
          <p:cNvSpPr>
            <a:spLocks noGrp="1"/>
          </p:cNvSpPr>
          <p:nvPr>
            <p:ph type="sldNum" sz="quarter" idx="12"/>
          </p:nvPr>
        </p:nvSpPr>
        <p:spPr/>
        <p:txBody>
          <a:bodyPr/>
          <a:lstStyle/>
          <a:p>
            <a:endParaRPr lang="en-US" altLang="en-US" dirty="0"/>
          </a:p>
        </p:txBody>
      </p:sp>
    </p:spTree>
    <p:extLst>
      <p:ext uri="{BB962C8B-B14F-4D97-AF65-F5344CB8AC3E}">
        <p14:creationId xmlns:p14="http://schemas.microsoft.com/office/powerpoint/2010/main" val="18787399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1143000"/>
          </a:xfrm>
        </p:spPr>
        <p:txBody>
          <a:bodyPr>
            <a:normAutofit fontScale="90000"/>
          </a:bodyPr>
          <a:lstStyle/>
          <a:p>
            <a:r>
              <a:rPr lang="en-US" dirty="0"/>
              <a:t>PROMISES </a:t>
            </a:r>
            <a:r>
              <a:rPr lang="en-US" dirty="0" smtClean="0"/>
              <a:t>Results:</a:t>
            </a:r>
            <a:br>
              <a:rPr lang="en-US" dirty="0" smtClean="0"/>
            </a:br>
            <a:r>
              <a:rPr lang="en-US" dirty="0" smtClean="0"/>
              <a:t> </a:t>
            </a:r>
            <a:r>
              <a:rPr lang="en-US" dirty="0"/>
              <a:t>Exit Interviews </a:t>
            </a:r>
          </a:p>
        </p:txBody>
      </p:sp>
      <p:sp>
        <p:nvSpPr>
          <p:cNvPr id="3" name="Content Placeholder 2"/>
          <p:cNvSpPr>
            <a:spLocks noGrp="1"/>
          </p:cNvSpPr>
          <p:nvPr>
            <p:ph idx="1"/>
          </p:nvPr>
        </p:nvSpPr>
        <p:spPr>
          <a:xfrm>
            <a:off x="685800" y="1600200"/>
            <a:ext cx="7772400" cy="4191000"/>
          </a:xfrm>
        </p:spPr>
        <p:txBody>
          <a:bodyPr>
            <a:normAutofit/>
          </a:bodyPr>
          <a:lstStyle/>
          <a:p>
            <a:pPr marL="0" indent="0">
              <a:buNone/>
            </a:pPr>
            <a:r>
              <a:rPr lang="en-US" sz="1800" i="1" dirty="0"/>
              <a:t>“Before [PROMISES], … my whole time was spent just putting out fires, not really dealing with what is causing the fires… and </a:t>
            </a:r>
            <a:r>
              <a:rPr lang="en-US" sz="1800" i="1" dirty="0" smtClean="0"/>
              <a:t>now my </a:t>
            </a:r>
            <a:r>
              <a:rPr lang="en-US" sz="1800" i="1" dirty="0"/>
              <a:t>whole approach </a:t>
            </a:r>
            <a:r>
              <a:rPr lang="en-US" sz="1800" i="1" dirty="0" smtClean="0"/>
              <a:t>is</a:t>
            </a:r>
            <a:r>
              <a:rPr lang="en-US" sz="1800" i="1" dirty="0"/>
              <a:t>, "okay let's deal with the immediacy of the problem, but let's look further into how we can prevent this from happening again</a:t>
            </a:r>
            <a:r>
              <a:rPr lang="en-US" sz="1800" i="1" dirty="0" smtClean="0"/>
              <a:t>.”</a:t>
            </a:r>
          </a:p>
          <a:p>
            <a:pPr marL="0" indent="0">
              <a:buNone/>
            </a:pPr>
            <a:endParaRPr lang="en-US" sz="1800" i="1" dirty="0"/>
          </a:p>
          <a:p>
            <a:pPr marL="0" indent="0">
              <a:buNone/>
            </a:pPr>
            <a:r>
              <a:rPr lang="en-US" sz="2000" dirty="0" smtClean="0"/>
              <a:t> </a:t>
            </a:r>
            <a:r>
              <a:rPr lang="en-US" sz="2000" b="1" i="1" dirty="0"/>
              <a:t>“As we did it piece by piece… it really wasn't a lot of time and the changes we made were so significant…” </a:t>
            </a:r>
            <a:endParaRPr lang="en-US" sz="2000" b="1" i="1" dirty="0" smtClean="0"/>
          </a:p>
          <a:p>
            <a:pPr marL="0" indent="0">
              <a:buNone/>
            </a:pPr>
            <a:endParaRPr lang="en-US" sz="1800" b="1" i="1" dirty="0"/>
          </a:p>
          <a:p>
            <a:pPr marL="0" indent="0">
              <a:buNone/>
            </a:pPr>
            <a:r>
              <a:rPr lang="en-US" sz="1800" i="1" dirty="0"/>
              <a:t>"We were able to conquer things that we did not even know existed... that is so wonderful and important in my practice, and I am so grateful for it</a:t>
            </a:r>
            <a:r>
              <a:rPr lang="en-US" sz="1800" i="1" dirty="0" smtClean="0"/>
              <a:t>.</a:t>
            </a:r>
          </a:p>
          <a:p>
            <a:pPr marL="0" indent="0">
              <a:buNone/>
            </a:pPr>
            <a:endParaRPr lang="en-US" sz="1800" b="1" i="1" dirty="0"/>
          </a:p>
          <a:p>
            <a:pPr marL="0" indent="0">
              <a:buNone/>
            </a:pPr>
            <a:r>
              <a:rPr lang="en-US" sz="2000" b="1" i="1" dirty="0"/>
              <a:t>“...it was incredibly helpful”</a:t>
            </a:r>
          </a:p>
          <a:p>
            <a:pPr marL="0" indent="0">
              <a:buNone/>
            </a:pPr>
            <a:endParaRPr lang="en-US" sz="1800" dirty="0"/>
          </a:p>
        </p:txBody>
      </p:sp>
      <p:sp>
        <p:nvSpPr>
          <p:cNvPr id="4" name="Slide Number Placeholder 3"/>
          <p:cNvSpPr>
            <a:spLocks noGrp="1"/>
          </p:cNvSpPr>
          <p:nvPr>
            <p:ph type="sldNum" sz="quarter" idx="12"/>
          </p:nvPr>
        </p:nvSpPr>
        <p:spPr/>
        <p:txBody>
          <a:bodyPr/>
          <a:lstStyle/>
          <a:p>
            <a:endParaRPr lang="en-US" altLang="en-US" dirty="0"/>
          </a:p>
        </p:txBody>
      </p:sp>
    </p:spTree>
    <p:extLst>
      <p:ext uri="{BB962C8B-B14F-4D97-AF65-F5344CB8AC3E}">
        <p14:creationId xmlns:p14="http://schemas.microsoft.com/office/powerpoint/2010/main" val="1599725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15400" cy="1371600"/>
          </a:xfrm>
        </p:spPr>
        <p:txBody>
          <a:bodyPr/>
          <a:lstStyle/>
          <a:p>
            <a:r>
              <a:rPr lang="en-US" sz="2600" b="1" dirty="0" smtClean="0"/>
              <a:t>PROMISES Chart </a:t>
            </a:r>
            <a:r>
              <a:rPr lang="en-US" sz="2600" b="1" dirty="0"/>
              <a:t>Review Results: </a:t>
            </a:r>
            <a:r>
              <a:rPr lang="en-US" sz="2600" b="1" dirty="0" smtClean="0"/>
              <a:t/>
            </a:r>
            <a:br>
              <a:rPr lang="en-US" sz="2600" b="1" dirty="0" smtClean="0"/>
            </a:br>
            <a:r>
              <a:rPr lang="en-US" sz="2600" b="1" dirty="0" smtClean="0"/>
              <a:t>Number </a:t>
            </a:r>
            <a:r>
              <a:rPr lang="en-US" sz="2600" b="1" dirty="0"/>
              <a:t>of Potential </a:t>
            </a:r>
            <a:r>
              <a:rPr lang="en-US" sz="2600" b="1" dirty="0" smtClean="0"/>
              <a:t>Adverse Events</a:t>
            </a:r>
            <a:br>
              <a:rPr lang="en-US" sz="2600" b="1" dirty="0" smtClean="0"/>
            </a:br>
            <a:r>
              <a:rPr lang="en-US" sz="2000" b="1" dirty="0" smtClean="0"/>
              <a:t>(no follow up of abnormal tests or medication values, high risk referrals)</a:t>
            </a:r>
            <a:endParaRPr lang="en-US" sz="2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75241352"/>
              </p:ext>
            </p:extLst>
          </p:nvPr>
        </p:nvGraphicFramePr>
        <p:xfrm>
          <a:off x="685800" y="2057400"/>
          <a:ext cx="7772400" cy="3867150"/>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p:cNvSpPr>
            <a:spLocks noGrp="1"/>
          </p:cNvSpPr>
          <p:nvPr>
            <p:ph type="sldNum" sz="quarter" idx="12"/>
          </p:nvPr>
        </p:nvSpPr>
        <p:spPr/>
        <p:txBody>
          <a:bodyPr/>
          <a:lstStyle/>
          <a:p>
            <a:endParaRPr lang="en-US" altLang="en-US" dirty="0"/>
          </a:p>
        </p:txBody>
      </p:sp>
      <p:sp>
        <p:nvSpPr>
          <p:cNvPr id="6" name="Left Brace 5"/>
          <p:cNvSpPr/>
          <p:nvPr/>
        </p:nvSpPr>
        <p:spPr>
          <a:xfrm rot="5400000">
            <a:off x="4533900" y="409574"/>
            <a:ext cx="76200" cy="3371850"/>
          </a:xfrm>
          <a:prstGeom prst="leftBrace">
            <a:avLst>
              <a:gd name="adj1" fmla="val 47619"/>
              <a:gd name="adj2" fmla="val 50000"/>
            </a:avLst>
          </a:prstGeom>
        </p:spPr>
        <p:style>
          <a:lnRef idx="1">
            <a:schemeClr val="accent1"/>
          </a:lnRef>
          <a:fillRef idx="0">
            <a:schemeClr val="accent1"/>
          </a:fillRef>
          <a:effectRef idx="0">
            <a:schemeClr val="accent1"/>
          </a:effectRef>
          <a:fontRef idx="minor">
            <a:schemeClr val="tx1"/>
          </a:fontRef>
        </p:style>
        <p:txBody>
          <a:bodyPr anchor="ctr"/>
          <a:lstStyle>
            <a:defPPr>
              <a:defRPr lang="en-US"/>
            </a:defPPr>
            <a:lvl1pPr algn="l" rtl="0" fontAlgn="base">
              <a:spcBef>
                <a:spcPct val="0"/>
              </a:spcBef>
              <a:spcAft>
                <a:spcPct val="0"/>
              </a:spcAft>
              <a:defRPr sz="1400" kern="1200">
                <a:solidFill>
                  <a:schemeClr val="tx1"/>
                </a:solidFill>
                <a:latin typeface="+mn-lt"/>
                <a:ea typeface="+mn-ea"/>
                <a:cs typeface="+mn-cs"/>
              </a:defRPr>
            </a:lvl1pPr>
            <a:lvl2pPr marL="457200" algn="l" rtl="0" fontAlgn="base">
              <a:spcBef>
                <a:spcPct val="0"/>
              </a:spcBef>
              <a:spcAft>
                <a:spcPct val="0"/>
              </a:spcAft>
              <a:defRPr sz="1400" kern="1200">
                <a:solidFill>
                  <a:schemeClr val="tx1"/>
                </a:solidFill>
                <a:latin typeface="+mn-lt"/>
                <a:ea typeface="+mn-ea"/>
                <a:cs typeface="+mn-cs"/>
              </a:defRPr>
            </a:lvl2pPr>
            <a:lvl3pPr marL="914400" algn="l" rtl="0" fontAlgn="base">
              <a:spcBef>
                <a:spcPct val="0"/>
              </a:spcBef>
              <a:spcAft>
                <a:spcPct val="0"/>
              </a:spcAft>
              <a:defRPr sz="1400" kern="1200">
                <a:solidFill>
                  <a:schemeClr val="tx1"/>
                </a:solidFill>
                <a:latin typeface="+mn-lt"/>
                <a:ea typeface="+mn-ea"/>
                <a:cs typeface="+mn-cs"/>
              </a:defRPr>
            </a:lvl3pPr>
            <a:lvl4pPr marL="1371600" algn="l" rtl="0" fontAlgn="base">
              <a:spcBef>
                <a:spcPct val="0"/>
              </a:spcBef>
              <a:spcAft>
                <a:spcPct val="0"/>
              </a:spcAft>
              <a:defRPr sz="1400" kern="1200">
                <a:solidFill>
                  <a:schemeClr val="tx1"/>
                </a:solidFill>
                <a:latin typeface="+mn-lt"/>
                <a:ea typeface="+mn-ea"/>
                <a:cs typeface="+mn-cs"/>
              </a:defRPr>
            </a:lvl4pPr>
            <a:lvl5pPr marL="1828800" algn="l" rtl="0" fontAlgn="base">
              <a:spcBef>
                <a:spcPct val="0"/>
              </a:spcBef>
              <a:spcAft>
                <a:spcPct val="0"/>
              </a:spcAft>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a:lstStyle>
          <a:p>
            <a:pPr algn="ctr" fontAlgn="auto">
              <a:spcBef>
                <a:spcPts val="0"/>
              </a:spcBef>
              <a:spcAft>
                <a:spcPts val="0"/>
              </a:spcAft>
              <a:defRPr/>
            </a:pPr>
            <a:endParaRPr lang="en-US" sz="1800" dirty="0">
              <a:solidFill>
                <a:prstClr val="black"/>
              </a:solidFill>
            </a:endParaRPr>
          </a:p>
        </p:txBody>
      </p:sp>
      <p:sp>
        <p:nvSpPr>
          <p:cNvPr id="7" name="Subtitle 2"/>
          <p:cNvSpPr txBox="1">
            <a:spLocks/>
          </p:cNvSpPr>
          <p:nvPr/>
        </p:nvSpPr>
        <p:spPr>
          <a:xfrm>
            <a:off x="3017838" y="1677987"/>
            <a:ext cx="3182937" cy="236537"/>
          </a:xfrm>
          <a:prstGeom prst="rect">
            <a:avLst/>
          </a:prstGeom>
        </p:spPr>
        <p:txBody>
          <a:bodyPr/>
          <a:lstStyle>
            <a:defPPr>
              <a:defRPr lang="en-US"/>
            </a:defPPr>
            <a:lvl1pPr algn="l" rtl="0" fontAlgn="base">
              <a:spcBef>
                <a:spcPct val="0"/>
              </a:spcBef>
              <a:spcAft>
                <a:spcPct val="0"/>
              </a:spcAft>
              <a:defRPr sz="1400" kern="1200">
                <a:solidFill>
                  <a:schemeClr val="tx1"/>
                </a:solidFill>
                <a:latin typeface="Arial" charset="0"/>
                <a:ea typeface="+mn-ea"/>
                <a:cs typeface="Arial" charset="0"/>
              </a:defRPr>
            </a:lvl1pPr>
            <a:lvl2pPr marL="457200" algn="l" rtl="0" fontAlgn="base">
              <a:spcBef>
                <a:spcPct val="0"/>
              </a:spcBef>
              <a:spcAft>
                <a:spcPct val="0"/>
              </a:spcAft>
              <a:defRPr sz="1400" kern="1200">
                <a:solidFill>
                  <a:schemeClr val="tx1"/>
                </a:solidFill>
                <a:latin typeface="Arial" charset="0"/>
                <a:ea typeface="+mn-ea"/>
                <a:cs typeface="Arial" charset="0"/>
              </a:defRPr>
            </a:lvl2pPr>
            <a:lvl3pPr marL="914400" algn="l" rtl="0" fontAlgn="base">
              <a:spcBef>
                <a:spcPct val="0"/>
              </a:spcBef>
              <a:spcAft>
                <a:spcPct val="0"/>
              </a:spcAft>
              <a:defRPr sz="1400" kern="1200">
                <a:solidFill>
                  <a:schemeClr val="tx1"/>
                </a:solidFill>
                <a:latin typeface="Arial" charset="0"/>
                <a:ea typeface="+mn-ea"/>
                <a:cs typeface="Arial" charset="0"/>
              </a:defRPr>
            </a:lvl3pPr>
            <a:lvl4pPr marL="1371600" algn="l" rtl="0" fontAlgn="base">
              <a:spcBef>
                <a:spcPct val="0"/>
              </a:spcBef>
              <a:spcAft>
                <a:spcPct val="0"/>
              </a:spcAft>
              <a:defRPr sz="1400" kern="1200">
                <a:solidFill>
                  <a:schemeClr val="tx1"/>
                </a:solidFill>
                <a:latin typeface="Arial" charset="0"/>
                <a:ea typeface="+mn-ea"/>
                <a:cs typeface="Arial" charset="0"/>
              </a:defRPr>
            </a:lvl4pPr>
            <a:lvl5pPr marL="1828800" algn="l" rtl="0" fontAlgn="base">
              <a:spcBef>
                <a:spcPct val="0"/>
              </a:spcBef>
              <a:spcAft>
                <a:spcPct val="0"/>
              </a:spcAft>
              <a:defRPr sz="1400" kern="1200">
                <a:solidFill>
                  <a:schemeClr val="tx1"/>
                </a:solidFill>
                <a:latin typeface="Arial" charset="0"/>
                <a:ea typeface="+mn-ea"/>
                <a:cs typeface="Arial" charset="0"/>
              </a:defRPr>
            </a:lvl5pPr>
            <a:lvl6pPr marL="2286000" algn="l" defTabSz="914400" rtl="0" eaLnBrk="1" latinLnBrk="0" hangingPunct="1">
              <a:defRPr sz="1400" kern="1200">
                <a:solidFill>
                  <a:schemeClr val="tx1"/>
                </a:solidFill>
                <a:latin typeface="Arial" charset="0"/>
                <a:ea typeface="+mn-ea"/>
                <a:cs typeface="Arial" charset="0"/>
              </a:defRPr>
            </a:lvl6pPr>
            <a:lvl7pPr marL="2743200" algn="l" defTabSz="914400" rtl="0" eaLnBrk="1" latinLnBrk="0" hangingPunct="1">
              <a:defRPr sz="1400" kern="1200">
                <a:solidFill>
                  <a:schemeClr val="tx1"/>
                </a:solidFill>
                <a:latin typeface="Arial" charset="0"/>
                <a:ea typeface="+mn-ea"/>
                <a:cs typeface="Arial" charset="0"/>
              </a:defRPr>
            </a:lvl7pPr>
            <a:lvl8pPr marL="3200400" algn="l" defTabSz="914400" rtl="0" eaLnBrk="1" latinLnBrk="0" hangingPunct="1">
              <a:defRPr sz="1400" kern="1200">
                <a:solidFill>
                  <a:schemeClr val="tx1"/>
                </a:solidFill>
                <a:latin typeface="Arial" charset="0"/>
                <a:ea typeface="+mn-ea"/>
                <a:cs typeface="Arial" charset="0"/>
              </a:defRPr>
            </a:lvl8pPr>
            <a:lvl9pPr marL="3657600" algn="l" defTabSz="914400" rtl="0" eaLnBrk="1" latinLnBrk="0" hangingPunct="1">
              <a:defRPr sz="1400" kern="1200">
                <a:solidFill>
                  <a:schemeClr val="tx1"/>
                </a:solidFill>
                <a:latin typeface="Arial" charset="0"/>
                <a:ea typeface="+mn-ea"/>
                <a:cs typeface="Arial" charset="0"/>
              </a:defRPr>
            </a:lvl9pPr>
          </a:lstStyle>
          <a:p>
            <a:pPr marL="228600" indent="-228600" algn="ctr" fontAlgn="auto">
              <a:lnSpc>
                <a:spcPct val="90000"/>
              </a:lnSpc>
              <a:spcBef>
                <a:spcPct val="30000"/>
              </a:spcBef>
              <a:spcAft>
                <a:spcPts val="0"/>
              </a:spcAft>
              <a:buClr>
                <a:srgbClr val="009DD9"/>
              </a:buClr>
              <a:defRPr/>
            </a:pPr>
            <a:r>
              <a:rPr lang="en-US" sz="1600" b="1" dirty="0" smtClean="0">
                <a:solidFill>
                  <a:prstClr val="black"/>
                </a:solidFill>
                <a:latin typeface="Century Gothic"/>
                <a:cs typeface="+mn-cs"/>
              </a:rPr>
              <a:t>68% </a:t>
            </a:r>
            <a:r>
              <a:rPr lang="en-US" sz="1600" b="1" dirty="0">
                <a:solidFill>
                  <a:prstClr val="black"/>
                </a:solidFill>
                <a:latin typeface="Century Gothic"/>
                <a:cs typeface="+mn-cs"/>
              </a:rPr>
              <a:t>reduction </a:t>
            </a:r>
            <a:endParaRPr lang="en-US" sz="3200" b="1" dirty="0">
              <a:solidFill>
                <a:prstClr val="black"/>
              </a:solidFill>
              <a:latin typeface="Century Gothic"/>
              <a:cs typeface="+mn-cs"/>
            </a:endParaRPr>
          </a:p>
        </p:txBody>
      </p:sp>
    </p:spTree>
    <p:extLst>
      <p:ext uri="{BB962C8B-B14F-4D97-AF65-F5344CB8AC3E}">
        <p14:creationId xmlns:p14="http://schemas.microsoft.com/office/powerpoint/2010/main" val="27425084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458200" cy="1143000"/>
          </a:xfrm>
        </p:spPr>
        <p:txBody>
          <a:bodyPr>
            <a:normAutofit fontScale="90000"/>
          </a:bodyPr>
          <a:lstStyle/>
          <a:p>
            <a:r>
              <a:rPr lang="en-US" dirty="0"/>
              <a:t>Mount Auburn </a:t>
            </a:r>
            <a:br>
              <a:rPr lang="en-US" dirty="0"/>
            </a:br>
            <a:r>
              <a:rPr lang="en-US" dirty="0"/>
              <a:t>Practice Improvement Program </a:t>
            </a:r>
          </a:p>
        </p:txBody>
      </p:sp>
      <p:sp>
        <p:nvSpPr>
          <p:cNvPr id="3" name="Content Placeholder 2"/>
          <p:cNvSpPr>
            <a:spLocks noGrp="1"/>
          </p:cNvSpPr>
          <p:nvPr>
            <p:ph idx="1"/>
          </p:nvPr>
        </p:nvSpPr>
        <p:spPr>
          <a:xfrm>
            <a:off x="228600" y="1828800"/>
            <a:ext cx="8305800" cy="4267200"/>
          </a:xfrm>
        </p:spPr>
        <p:txBody>
          <a:bodyPr>
            <a:normAutofit/>
          </a:bodyPr>
          <a:lstStyle/>
          <a:p>
            <a:pPr>
              <a:buFont typeface="Wingdings" panose="05000000000000000000" pitchFamily="2" charset="2"/>
              <a:buChar char="§"/>
              <a:defRPr/>
            </a:pPr>
            <a:r>
              <a:rPr lang="en-US" sz="2200" dirty="0" smtClean="0"/>
              <a:t>Two year partnership built on PROMISES:  </a:t>
            </a:r>
          </a:p>
          <a:p>
            <a:pPr marL="400050" lvl="1" indent="0">
              <a:buNone/>
              <a:defRPr/>
            </a:pPr>
            <a:r>
              <a:rPr lang="en-US" sz="2200" dirty="0" smtClean="0"/>
              <a:t>	Build a decentralized learning system – engage the practices</a:t>
            </a:r>
            <a:endParaRPr lang="en-US" sz="800" u="sng" dirty="0" smtClean="0"/>
          </a:p>
          <a:p>
            <a:pPr lvl="1">
              <a:buFont typeface="Wingdings" panose="05000000000000000000" pitchFamily="2" charset="2"/>
              <a:buChar char="§"/>
              <a:defRPr/>
            </a:pPr>
            <a:endParaRPr lang="en-US" sz="800" dirty="0" smtClean="0"/>
          </a:p>
          <a:p>
            <a:pPr lvl="1">
              <a:buFont typeface="Wingdings" panose="05000000000000000000" pitchFamily="2" charset="2"/>
              <a:buChar char="§"/>
              <a:defRPr/>
            </a:pPr>
            <a:endParaRPr lang="en-US" sz="800" dirty="0"/>
          </a:p>
          <a:p>
            <a:pPr>
              <a:buFont typeface="Wingdings" panose="05000000000000000000" pitchFamily="2" charset="2"/>
              <a:buChar char="§"/>
              <a:defRPr/>
            </a:pPr>
            <a:r>
              <a:rPr lang="en-US" sz="2200" u="sng" dirty="0"/>
              <a:t>Train </a:t>
            </a:r>
            <a:r>
              <a:rPr lang="en-US" sz="2200" u="sng" dirty="0" smtClean="0"/>
              <a:t>MAPS directors as coaches </a:t>
            </a:r>
            <a:r>
              <a:rPr lang="en-US" sz="2200" dirty="0"/>
              <a:t>to work </a:t>
            </a:r>
            <a:r>
              <a:rPr lang="en-US" sz="2200" dirty="0" smtClean="0"/>
              <a:t>with teams from selected office practices</a:t>
            </a:r>
          </a:p>
          <a:p>
            <a:pPr marL="0" indent="0">
              <a:buNone/>
              <a:defRPr/>
            </a:pPr>
            <a:endParaRPr lang="en-US" sz="2200" dirty="0"/>
          </a:p>
          <a:p>
            <a:pPr>
              <a:defRPr/>
            </a:pPr>
            <a:r>
              <a:rPr lang="en-US" sz="2200" u="sng" dirty="0"/>
              <a:t>Train practice managers/clinicians/staff</a:t>
            </a:r>
            <a:r>
              <a:rPr lang="en-US" sz="2200" dirty="0"/>
              <a:t> </a:t>
            </a:r>
            <a:r>
              <a:rPr lang="en-US" sz="2200" dirty="0" smtClean="0"/>
              <a:t>in the practices in reliability/ patient </a:t>
            </a:r>
            <a:r>
              <a:rPr lang="en-US" sz="2200" dirty="0"/>
              <a:t>safety principles, </a:t>
            </a:r>
            <a:r>
              <a:rPr lang="en-US" sz="2200" dirty="0" smtClean="0"/>
              <a:t>and quality </a:t>
            </a:r>
            <a:r>
              <a:rPr lang="en-US" sz="2200" dirty="0"/>
              <a:t>improvement techniques</a:t>
            </a:r>
            <a:endParaRPr lang="en-US" sz="2200" u="sng" dirty="0"/>
          </a:p>
          <a:p>
            <a:pPr lvl="1">
              <a:defRPr/>
            </a:pPr>
            <a:r>
              <a:rPr lang="en-US" sz="2000" dirty="0" smtClean="0"/>
              <a:t>Working with their MAPS coaches</a:t>
            </a:r>
          </a:p>
          <a:p>
            <a:pPr lvl="1">
              <a:defRPr/>
            </a:pPr>
            <a:r>
              <a:rPr lang="en-US" sz="2000" dirty="0" smtClean="0"/>
              <a:t>Community </a:t>
            </a:r>
            <a:r>
              <a:rPr lang="en-US" sz="2000" dirty="0"/>
              <a:t>Learning Sessions for clinicians and staff </a:t>
            </a:r>
          </a:p>
          <a:p>
            <a:endParaRPr lang="en-US" dirty="0"/>
          </a:p>
        </p:txBody>
      </p:sp>
      <p:sp>
        <p:nvSpPr>
          <p:cNvPr id="4" name="Slide Number Placeholder 3"/>
          <p:cNvSpPr>
            <a:spLocks noGrp="1"/>
          </p:cNvSpPr>
          <p:nvPr>
            <p:ph type="sldNum" sz="quarter" idx="12"/>
          </p:nvPr>
        </p:nvSpPr>
        <p:spPr/>
        <p:txBody>
          <a:bodyPr/>
          <a:lstStyle/>
          <a:p>
            <a:endParaRPr lang="en-US" altLang="en-US" dirty="0"/>
          </a:p>
        </p:txBody>
      </p:sp>
    </p:spTree>
    <p:extLst>
      <p:ext uri="{BB962C8B-B14F-4D97-AF65-F5344CB8AC3E}">
        <p14:creationId xmlns:p14="http://schemas.microsoft.com/office/powerpoint/2010/main" val="23729149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85800" y="457200"/>
            <a:ext cx="7772400" cy="1143000"/>
          </a:xfrm>
        </p:spPr>
        <p:txBody>
          <a:bodyPr/>
          <a:lstStyle/>
          <a:p>
            <a:pPr eaLnBrk="1" hangingPunct="1"/>
            <a:r>
              <a:rPr lang="en-US" dirty="0" smtClean="0">
                <a:solidFill>
                  <a:schemeClr val="tx1"/>
                </a:solidFill>
              </a:rPr>
              <a:t>Our Goals for the Funder</a:t>
            </a:r>
            <a:endParaRPr lang="en-US" dirty="0" smtClean="0"/>
          </a:p>
        </p:txBody>
      </p:sp>
      <p:sp>
        <p:nvSpPr>
          <p:cNvPr id="32770" name="Content Placeholder 2"/>
          <p:cNvSpPr>
            <a:spLocks noGrp="1"/>
          </p:cNvSpPr>
          <p:nvPr>
            <p:ph idx="1"/>
          </p:nvPr>
        </p:nvSpPr>
        <p:spPr>
          <a:xfrm>
            <a:off x="381000" y="1600200"/>
            <a:ext cx="8077200" cy="3867150"/>
          </a:xfrm>
        </p:spPr>
        <p:txBody>
          <a:bodyPr/>
          <a:lstStyle/>
          <a:p>
            <a:pPr eaLnBrk="1" hangingPunct="1">
              <a:buFont typeface="Wingdings" panose="05000000000000000000" pitchFamily="2" charset="2"/>
              <a:buChar char="§"/>
            </a:pPr>
            <a:r>
              <a:rPr lang="en-US" sz="2300" u="sng" dirty="0" smtClean="0"/>
              <a:t>All participants</a:t>
            </a:r>
            <a:r>
              <a:rPr lang="en-US" sz="2300" dirty="0" smtClean="0"/>
              <a:t> will learn the principles of patient safety and quality  improvement techniques</a:t>
            </a:r>
          </a:p>
          <a:p>
            <a:pPr eaLnBrk="1" hangingPunct="1">
              <a:buFont typeface="Wingdings" panose="05000000000000000000" pitchFamily="2" charset="2"/>
              <a:buChar char="§"/>
            </a:pPr>
            <a:endParaRPr lang="en-US" sz="2000" dirty="0" smtClean="0"/>
          </a:p>
          <a:p>
            <a:pPr eaLnBrk="1" hangingPunct="1">
              <a:buFont typeface="Wingdings" panose="05000000000000000000" pitchFamily="2" charset="2"/>
              <a:buChar char="§"/>
            </a:pPr>
            <a:r>
              <a:rPr lang="en-US" sz="2300" u="sng" dirty="0" smtClean="0"/>
              <a:t>Coaches</a:t>
            </a:r>
            <a:r>
              <a:rPr lang="en-US" sz="2300" dirty="0" smtClean="0"/>
              <a:t> will have skills to teach/support improvement teams</a:t>
            </a:r>
          </a:p>
          <a:p>
            <a:pPr marL="0" indent="0" eaLnBrk="1" hangingPunct="1">
              <a:buNone/>
            </a:pPr>
            <a:r>
              <a:rPr lang="en-US" sz="2300" dirty="0" smtClean="0"/>
              <a:t>  </a:t>
            </a:r>
          </a:p>
          <a:p>
            <a:pPr eaLnBrk="1" hangingPunct="1">
              <a:buFont typeface="Wingdings" panose="05000000000000000000" pitchFamily="2" charset="2"/>
              <a:buChar char="§"/>
            </a:pPr>
            <a:r>
              <a:rPr lang="en-US" sz="2300" u="sng" dirty="0" smtClean="0"/>
              <a:t>Improvement teams in practices </a:t>
            </a:r>
            <a:r>
              <a:rPr lang="en-US" sz="2300" dirty="0" smtClean="0"/>
              <a:t>will use quality improvement techniques in their daily work</a:t>
            </a:r>
            <a:endParaRPr lang="en-US" sz="2300" dirty="0"/>
          </a:p>
          <a:p>
            <a:pPr eaLnBrk="1" hangingPunct="1">
              <a:buFont typeface="Wingdings" panose="05000000000000000000" pitchFamily="2" charset="2"/>
              <a:buChar char="§"/>
            </a:pPr>
            <a:endParaRPr lang="en-US" sz="2000" dirty="0" smtClean="0"/>
          </a:p>
          <a:p>
            <a:pPr eaLnBrk="1" hangingPunct="1">
              <a:buFont typeface="Wingdings" panose="05000000000000000000" pitchFamily="2" charset="2"/>
              <a:buChar char="§"/>
            </a:pPr>
            <a:r>
              <a:rPr lang="en-US" sz="2300" u="sng" dirty="0" smtClean="0"/>
              <a:t>Mount Auburn</a:t>
            </a:r>
            <a:r>
              <a:rPr lang="en-US" sz="2300" dirty="0" smtClean="0"/>
              <a:t> will maintain and expand the activities – continuous learning</a:t>
            </a:r>
          </a:p>
        </p:txBody>
      </p:sp>
      <p:sp>
        <p:nvSpPr>
          <p:cNvPr id="32771" name="Slide Number Placeholder 3"/>
          <p:cNvSpPr>
            <a:spLocks noGrp="1"/>
          </p:cNvSpPr>
          <p:nvPr>
            <p:ph type="sldNum" sz="quarter" idx="12"/>
          </p:nvPr>
        </p:nvSpPr>
        <p:spPr>
          <a:noFill/>
          <a:ln>
            <a:miter lim="800000"/>
            <a:headEnd/>
            <a:tailEnd/>
          </a:ln>
        </p:spPr>
        <p:txBody>
          <a:bodyPr/>
          <a:lstStyle/>
          <a:p>
            <a:endParaRPr lang="en-US" altLang="en-US" dirty="0" smtClean="0">
              <a:cs typeface="Arial" charset="0"/>
            </a:endParaRPr>
          </a:p>
        </p:txBody>
      </p:sp>
    </p:spTree>
    <p:extLst>
      <p:ext uri="{BB962C8B-B14F-4D97-AF65-F5344CB8AC3E}">
        <p14:creationId xmlns:p14="http://schemas.microsoft.com/office/powerpoint/2010/main" val="39153539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dirty="0" smtClean="0"/>
              <a:t>Our Underlying Goals</a:t>
            </a:r>
            <a:endParaRPr lang="en-US" dirty="0"/>
          </a:p>
        </p:txBody>
      </p:sp>
      <p:sp>
        <p:nvSpPr>
          <p:cNvPr id="3" name="Content Placeholder 2"/>
          <p:cNvSpPr>
            <a:spLocks noGrp="1"/>
          </p:cNvSpPr>
          <p:nvPr>
            <p:ph idx="1"/>
          </p:nvPr>
        </p:nvSpPr>
        <p:spPr>
          <a:xfrm>
            <a:off x="228600" y="1752600"/>
            <a:ext cx="8610600" cy="3867150"/>
          </a:xfrm>
        </p:spPr>
        <p:txBody>
          <a:bodyPr/>
          <a:lstStyle/>
          <a:p>
            <a:r>
              <a:rPr lang="en-US" sz="2800" dirty="0"/>
              <a:t>Decentralized learning system:</a:t>
            </a:r>
          </a:p>
          <a:p>
            <a:pPr marL="457200" lvl="1" indent="0">
              <a:buFont typeface="Wingdings" panose="05000000000000000000" pitchFamily="2" charset="2"/>
              <a:buNone/>
            </a:pPr>
            <a:r>
              <a:rPr lang="en-US" dirty="0">
                <a:ea typeface="+mn-ea"/>
                <a:cs typeface="+mn-cs"/>
              </a:rPr>
              <a:t>	Everyone is an “ everyday improver</a:t>
            </a:r>
            <a:r>
              <a:rPr lang="en-US" dirty="0" smtClean="0">
                <a:ea typeface="+mn-ea"/>
                <a:cs typeface="+mn-cs"/>
              </a:rPr>
              <a:t>”</a:t>
            </a:r>
          </a:p>
          <a:p>
            <a:pPr marL="457200" lvl="1" indent="0">
              <a:buFont typeface="Wingdings" panose="05000000000000000000" pitchFamily="2" charset="2"/>
              <a:buNone/>
            </a:pPr>
            <a:endParaRPr lang="en-US" sz="2000" dirty="0">
              <a:ea typeface="+mn-ea"/>
              <a:cs typeface="+mn-cs"/>
            </a:endParaRPr>
          </a:p>
          <a:p>
            <a:r>
              <a:rPr lang="en-US" sz="2800" dirty="0"/>
              <a:t>Provide skills to achieve all types of improvement goals</a:t>
            </a:r>
          </a:p>
          <a:p>
            <a:endParaRPr lang="en-US" sz="2000" dirty="0" smtClean="0"/>
          </a:p>
          <a:p>
            <a:r>
              <a:rPr lang="en-US" sz="2800" dirty="0" smtClean="0"/>
              <a:t>Engagement </a:t>
            </a:r>
            <a:r>
              <a:rPr lang="en-US" sz="2800" dirty="0"/>
              <a:t>– </a:t>
            </a:r>
          </a:p>
          <a:p>
            <a:pPr lvl="1"/>
            <a:r>
              <a:rPr lang="en-US" dirty="0">
                <a:ea typeface="+mn-ea"/>
                <a:cs typeface="+mn-cs"/>
              </a:rPr>
              <a:t>Make the work more do-able</a:t>
            </a:r>
          </a:p>
          <a:p>
            <a:pPr lvl="1"/>
            <a:r>
              <a:rPr lang="en-US" dirty="0">
                <a:ea typeface="+mn-ea"/>
                <a:cs typeface="+mn-cs"/>
              </a:rPr>
              <a:t>Enhance joy and meaning in work</a:t>
            </a:r>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solidFill>
                  <a:srgbClr val="000000"/>
                </a:solidFill>
              </a:rPr>
              <a:pPr/>
              <a:t>12</a:t>
            </a:fld>
            <a:endParaRPr lang="en-US" altLang="en-US" dirty="0">
              <a:solidFill>
                <a:srgbClr val="000000"/>
              </a:solidFill>
            </a:endParaRPr>
          </a:p>
        </p:txBody>
      </p:sp>
    </p:spTree>
    <p:extLst>
      <p:ext uri="{BB962C8B-B14F-4D97-AF65-F5344CB8AC3E}">
        <p14:creationId xmlns:p14="http://schemas.microsoft.com/office/powerpoint/2010/main" val="21992368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000000"/>
                </a:solidFill>
              </a:rPr>
              <a:t>What we taught:</a:t>
            </a:r>
            <a:br>
              <a:rPr lang="en-US" sz="3200" dirty="0" smtClean="0">
                <a:solidFill>
                  <a:srgbClr val="000000"/>
                </a:solidFill>
              </a:rPr>
            </a:br>
            <a:r>
              <a:rPr lang="en-US" sz="3200" dirty="0" smtClean="0">
                <a:solidFill>
                  <a:srgbClr val="000000"/>
                </a:solidFill>
              </a:rPr>
              <a:t>What </a:t>
            </a:r>
            <a:r>
              <a:rPr lang="en-US" sz="3200" dirty="0">
                <a:solidFill>
                  <a:srgbClr val="000000"/>
                </a:solidFill>
              </a:rPr>
              <a:t>drives </a:t>
            </a:r>
            <a:r>
              <a:rPr lang="en-US" sz="3200" dirty="0" smtClean="0">
                <a:solidFill>
                  <a:srgbClr val="000000"/>
                </a:solidFill>
              </a:rPr>
              <a:t>outcomes </a:t>
            </a:r>
            <a:r>
              <a:rPr lang="en-US" sz="3200" dirty="0">
                <a:solidFill>
                  <a:srgbClr val="000000"/>
                </a:solidFill>
              </a:rPr>
              <a:t>for patients</a:t>
            </a:r>
            <a:r>
              <a:rPr lang="en-US" sz="3200" dirty="0" smtClean="0">
                <a:solidFill>
                  <a:srgbClr val="000000"/>
                </a:solidFill>
              </a:rPr>
              <a:t>?</a:t>
            </a:r>
            <a:endParaRPr lang="en-US" dirty="0"/>
          </a:p>
        </p:txBody>
      </p:sp>
      <p:sp>
        <p:nvSpPr>
          <p:cNvPr id="5" name="Content Placeholder 4"/>
          <p:cNvSpPr txBox="1">
            <a:spLocks noGrp="1"/>
          </p:cNvSpPr>
          <p:nvPr>
            <p:ph idx="1"/>
          </p:nvPr>
        </p:nvSpPr>
        <p:spPr>
          <a:xfrm>
            <a:off x="949817" y="2206882"/>
            <a:ext cx="4092262" cy="1477328"/>
          </a:xfrm>
          <a:prstGeom prst="rect">
            <a:avLst/>
          </a:prstGeom>
          <a:noFill/>
          <a:ln w="57150">
            <a:solidFill>
              <a:schemeClr val="accent1"/>
            </a:solidFill>
            <a:prstDash val="solid"/>
          </a:ln>
        </p:spPr>
        <p:txBody>
          <a:bodyPr wrap="square" rtlCol="0">
            <a:spAutoFit/>
          </a:bodyPr>
          <a:lstStyle/>
          <a:p>
            <a:pPr marL="0" indent="0" eaLnBrk="0" fontAlgn="base" hangingPunct="0">
              <a:spcBef>
                <a:spcPct val="0"/>
              </a:spcBef>
              <a:spcAft>
                <a:spcPct val="0"/>
              </a:spcAft>
              <a:buNone/>
            </a:pPr>
            <a:r>
              <a:rPr lang="en-US" sz="1800" b="1" dirty="0">
                <a:solidFill>
                  <a:srgbClr val="000000"/>
                </a:solidFill>
              </a:rPr>
              <a:t>Daily work – everyday operations</a:t>
            </a:r>
            <a:r>
              <a:rPr lang="en-US" sz="1800" dirty="0">
                <a:solidFill>
                  <a:srgbClr val="000000"/>
                </a:solidFill>
              </a:rPr>
              <a:t>:</a:t>
            </a:r>
          </a:p>
          <a:p>
            <a:pPr marL="0" indent="0" eaLnBrk="0" fontAlgn="base" hangingPunct="0">
              <a:spcBef>
                <a:spcPct val="0"/>
              </a:spcBef>
              <a:spcAft>
                <a:spcPct val="0"/>
              </a:spcAft>
              <a:buNone/>
            </a:pPr>
            <a:r>
              <a:rPr lang="en-US" sz="1800" dirty="0">
                <a:solidFill>
                  <a:srgbClr val="000000"/>
                </a:solidFill>
              </a:rPr>
              <a:t>1. System </a:t>
            </a:r>
            <a:r>
              <a:rPr lang="en-US" sz="1800" dirty="0" smtClean="0">
                <a:solidFill>
                  <a:srgbClr val="000000"/>
                </a:solidFill>
              </a:rPr>
              <a:t>Design/Reliability    </a:t>
            </a:r>
            <a:endParaRPr lang="en-US" sz="1800" dirty="0">
              <a:solidFill>
                <a:srgbClr val="000000"/>
              </a:solidFill>
            </a:endParaRPr>
          </a:p>
          <a:p>
            <a:pPr marL="0" indent="0" eaLnBrk="0" fontAlgn="base" hangingPunct="0">
              <a:spcBef>
                <a:spcPct val="0"/>
              </a:spcBef>
              <a:spcAft>
                <a:spcPct val="0"/>
              </a:spcAft>
              <a:buNone/>
            </a:pPr>
            <a:r>
              <a:rPr lang="en-US" sz="1800" dirty="0">
                <a:solidFill>
                  <a:srgbClr val="000000"/>
                </a:solidFill>
              </a:rPr>
              <a:t>     - are work processes well designed?</a:t>
            </a:r>
          </a:p>
          <a:p>
            <a:pPr marL="0" indent="0" eaLnBrk="0" fontAlgn="base" hangingPunct="0">
              <a:spcBef>
                <a:spcPct val="0"/>
              </a:spcBef>
              <a:spcAft>
                <a:spcPct val="0"/>
              </a:spcAft>
              <a:buNone/>
            </a:pPr>
            <a:r>
              <a:rPr lang="en-US" sz="1800" dirty="0">
                <a:solidFill>
                  <a:srgbClr val="000000"/>
                </a:solidFill>
              </a:rPr>
              <a:t>     - are defined work processes followed?</a:t>
            </a:r>
          </a:p>
          <a:p>
            <a:pPr marL="0" indent="0" eaLnBrk="0" fontAlgn="base" hangingPunct="0">
              <a:spcBef>
                <a:spcPct val="0"/>
              </a:spcBef>
              <a:spcAft>
                <a:spcPct val="0"/>
              </a:spcAft>
              <a:buNone/>
            </a:pPr>
            <a:r>
              <a:rPr lang="en-US" sz="1800" dirty="0">
                <a:solidFill>
                  <a:srgbClr val="000000"/>
                </a:solidFill>
              </a:rPr>
              <a:t>2. Culture</a:t>
            </a:r>
          </a:p>
        </p:txBody>
      </p:sp>
      <p:sp>
        <p:nvSpPr>
          <p:cNvPr id="6" name="Content Placeholder 2"/>
          <p:cNvSpPr txBox="1">
            <a:spLocks/>
          </p:cNvSpPr>
          <p:nvPr/>
        </p:nvSpPr>
        <p:spPr bwMode="auto">
          <a:xfrm>
            <a:off x="949817" y="3891215"/>
            <a:ext cx="4092262" cy="1477328"/>
          </a:xfrm>
          <a:prstGeom prst="rect">
            <a:avLst/>
          </a:prstGeom>
          <a:noFill/>
          <a:ln w="57150">
            <a:solidFill>
              <a:schemeClr val="accent1"/>
            </a:solidFill>
            <a:prstDash val="soli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lvl1pPr marL="257175" indent="-257175" algn="l" rtl="0" eaLnBrk="1" fontAlgn="base" hangingPunct="1">
              <a:spcBef>
                <a:spcPct val="20000"/>
              </a:spcBef>
              <a:spcAft>
                <a:spcPct val="0"/>
              </a:spcAft>
              <a:buClr>
                <a:srgbClr val="FF0000"/>
              </a:buClr>
              <a:buSzPct val="50000"/>
              <a:buFont typeface="Wingdings" panose="05000000000000000000" pitchFamily="2" charset="2"/>
              <a:buChar char="§"/>
              <a:defRPr sz="2400">
                <a:solidFill>
                  <a:schemeClr val="tx1"/>
                </a:solidFill>
                <a:latin typeface="+mn-lt"/>
                <a:ea typeface="+mn-ea"/>
                <a:cs typeface="+mn-cs"/>
              </a:defRPr>
            </a:lvl1pPr>
            <a:lvl2pPr marL="557213" indent="-214313" algn="l" rtl="0" eaLnBrk="1" fontAlgn="base" hangingPunct="1">
              <a:spcBef>
                <a:spcPct val="20000"/>
              </a:spcBef>
              <a:spcAft>
                <a:spcPct val="0"/>
              </a:spcAft>
              <a:buClr>
                <a:srgbClr val="FF0000"/>
              </a:buClr>
              <a:buSzPct val="50000"/>
              <a:buFont typeface="Wingdings" panose="05000000000000000000" pitchFamily="2" charset="2"/>
              <a:buChar char="§"/>
              <a:defRPr sz="2100">
                <a:solidFill>
                  <a:schemeClr val="tx1"/>
                </a:solidFill>
                <a:latin typeface="+mn-lt"/>
              </a:defRPr>
            </a:lvl2pPr>
            <a:lvl3pPr marL="857250" indent="-171450" algn="l" rtl="0" eaLnBrk="1" fontAlgn="base" hangingPunct="1">
              <a:spcBef>
                <a:spcPct val="20000"/>
              </a:spcBef>
              <a:spcAft>
                <a:spcPct val="0"/>
              </a:spcAft>
              <a:buClr>
                <a:srgbClr val="FF0000"/>
              </a:buClr>
              <a:buSzPct val="50000"/>
              <a:buFont typeface="Wingdings" panose="05000000000000000000" pitchFamily="2" charset="2"/>
              <a:buChar char="§"/>
              <a:defRPr sz="1800">
                <a:solidFill>
                  <a:schemeClr val="tx1"/>
                </a:solidFill>
                <a:latin typeface="+mn-lt"/>
              </a:defRPr>
            </a:lvl3pPr>
            <a:lvl4pPr marL="1200150" indent="-171450" algn="l" rtl="0" eaLnBrk="1" fontAlgn="base" hangingPunct="1">
              <a:spcBef>
                <a:spcPct val="20000"/>
              </a:spcBef>
              <a:spcAft>
                <a:spcPct val="0"/>
              </a:spcAft>
              <a:buClr>
                <a:srgbClr val="FF0000"/>
              </a:buClr>
              <a:buSzPct val="50000"/>
              <a:buFont typeface="Wingdings" panose="05000000000000000000" pitchFamily="2" charset="2"/>
              <a:buChar char="§"/>
              <a:defRPr sz="1500">
                <a:solidFill>
                  <a:schemeClr val="tx1"/>
                </a:solidFill>
                <a:latin typeface="+mn-lt"/>
              </a:defRPr>
            </a:lvl4pPr>
            <a:lvl5pPr marL="1543050" indent="-171450" algn="l" rtl="0" eaLnBrk="1" fontAlgn="base" hangingPunct="1">
              <a:spcBef>
                <a:spcPct val="20000"/>
              </a:spcBef>
              <a:spcAft>
                <a:spcPct val="0"/>
              </a:spcAft>
              <a:buClr>
                <a:srgbClr val="FF0000"/>
              </a:buClr>
              <a:buSzPct val="50000"/>
              <a:buFont typeface="Wingdings" panose="05000000000000000000" pitchFamily="2" charset="2"/>
              <a:buChar char="§"/>
              <a:defRPr sz="1500">
                <a:solidFill>
                  <a:schemeClr val="tx1"/>
                </a:solidFill>
                <a:latin typeface="+mn-lt"/>
              </a:defRPr>
            </a:lvl5pPr>
            <a:lvl6pPr marL="1885950" indent="-171450" algn="l" rtl="0" eaLnBrk="1" fontAlgn="base" hangingPunct="1">
              <a:spcBef>
                <a:spcPct val="20000"/>
              </a:spcBef>
              <a:spcAft>
                <a:spcPct val="0"/>
              </a:spcAft>
              <a:buClr>
                <a:srgbClr val="FF0000"/>
              </a:buClr>
              <a:buSzPct val="50000"/>
              <a:buFont typeface="Monotype Sorts" pitchFamily="2" charset="2"/>
              <a:buChar char="¡"/>
              <a:defRPr sz="1500">
                <a:solidFill>
                  <a:schemeClr val="tx1"/>
                </a:solidFill>
                <a:latin typeface="+mn-lt"/>
              </a:defRPr>
            </a:lvl6pPr>
            <a:lvl7pPr marL="2228850" indent="-171450" algn="l" rtl="0" eaLnBrk="1" fontAlgn="base" hangingPunct="1">
              <a:spcBef>
                <a:spcPct val="20000"/>
              </a:spcBef>
              <a:spcAft>
                <a:spcPct val="0"/>
              </a:spcAft>
              <a:buClr>
                <a:srgbClr val="FF0000"/>
              </a:buClr>
              <a:buSzPct val="50000"/>
              <a:buFont typeface="Monotype Sorts" pitchFamily="2" charset="2"/>
              <a:buChar char="¡"/>
              <a:defRPr sz="1500">
                <a:solidFill>
                  <a:schemeClr val="tx1"/>
                </a:solidFill>
                <a:latin typeface="+mn-lt"/>
              </a:defRPr>
            </a:lvl7pPr>
            <a:lvl8pPr marL="2571750" indent="-171450" algn="l" rtl="0" eaLnBrk="1" fontAlgn="base" hangingPunct="1">
              <a:spcBef>
                <a:spcPct val="20000"/>
              </a:spcBef>
              <a:spcAft>
                <a:spcPct val="0"/>
              </a:spcAft>
              <a:buClr>
                <a:srgbClr val="FF0000"/>
              </a:buClr>
              <a:buSzPct val="50000"/>
              <a:buFont typeface="Monotype Sorts" pitchFamily="2" charset="2"/>
              <a:buChar char="¡"/>
              <a:defRPr sz="1500">
                <a:solidFill>
                  <a:schemeClr val="tx1"/>
                </a:solidFill>
                <a:latin typeface="+mn-lt"/>
              </a:defRPr>
            </a:lvl8pPr>
            <a:lvl9pPr marL="2914650" indent="-171450" algn="l" rtl="0" eaLnBrk="1" fontAlgn="base" hangingPunct="1">
              <a:spcBef>
                <a:spcPct val="20000"/>
              </a:spcBef>
              <a:spcAft>
                <a:spcPct val="0"/>
              </a:spcAft>
              <a:buClr>
                <a:srgbClr val="FF0000"/>
              </a:buClr>
              <a:buSzPct val="50000"/>
              <a:buFont typeface="Monotype Sorts" pitchFamily="2" charset="2"/>
              <a:buChar char="¡"/>
              <a:defRPr sz="1500">
                <a:solidFill>
                  <a:schemeClr val="tx1"/>
                </a:solidFill>
                <a:latin typeface="+mn-lt"/>
              </a:defRPr>
            </a:lvl9pPr>
          </a:lstStyle>
          <a:p>
            <a:pPr marL="0" indent="0" eaLnBrk="0" hangingPunct="0">
              <a:spcBef>
                <a:spcPct val="0"/>
              </a:spcBef>
              <a:buFont typeface="Wingdings" panose="05000000000000000000" pitchFamily="2" charset="2"/>
              <a:buNone/>
            </a:pPr>
            <a:r>
              <a:rPr lang="en-US" sz="1800" b="1" dirty="0" smtClean="0">
                <a:solidFill>
                  <a:srgbClr val="000000"/>
                </a:solidFill>
              </a:rPr>
              <a:t>Improving daily work:</a:t>
            </a:r>
          </a:p>
          <a:p>
            <a:pPr marL="0" indent="0" eaLnBrk="0" hangingPunct="0">
              <a:spcBef>
                <a:spcPct val="0"/>
              </a:spcBef>
              <a:buFont typeface="Wingdings" panose="05000000000000000000" pitchFamily="2" charset="2"/>
              <a:buNone/>
            </a:pPr>
            <a:r>
              <a:rPr lang="en-US" sz="1800" dirty="0" smtClean="0">
                <a:solidFill>
                  <a:srgbClr val="000000"/>
                </a:solidFill>
              </a:rPr>
              <a:t>1. Culture including commitment to safety</a:t>
            </a:r>
          </a:p>
          <a:p>
            <a:pPr marL="0" indent="0" eaLnBrk="0" hangingPunct="0">
              <a:spcBef>
                <a:spcPct val="0"/>
              </a:spcBef>
              <a:buFont typeface="Wingdings" panose="05000000000000000000" pitchFamily="2" charset="2"/>
              <a:buNone/>
            </a:pPr>
            <a:r>
              <a:rPr lang="en-US" sz="1800" dirty="0" smtClean="0">
                <a:solidFill>
                  <a:srgbClr val="000000"/>
                </a:solidFill>
              </a:rPr>
              <a:t>        and continual learning</a:t>
            </a:r>
          </a:p>
          <a:p>
            <a:pPr marL="0" indent="0" eaLnBrk="0" hangingPunct="0">
              <a:spcBef>
                <a:spcPct val="0"/>
              </a:spcBef>
              <a:buFont typeface="Wingdings" panose="05000000000000000000" pitchFamily="2" charset="2"/>
              <a:buNone/>
            </a:pPr>
            <a:r>
              <a:rPr lang="en-US" sz="1800" dirty="0" smtClean="0">
                <a:solidFill>
                  <a:srgbClr val="000000"/>
                </a:solidFill>
              </a:rPr>
              <a:t>2.  “See problems” </a:t>
            </a:r>
          </a:p>
          <a:p>
            <a:pPr marL="0" indent="0" eaLnBrk="0" hangingPunct="0">
              <a:spcBef>
                <a:spcPct val="0"/>
              </a:spcBef>
              <a:buFont typeface="Wingdings" panose="05000000000000000000" pitchFamily="2" charset="2"/>
              <a:buNone/>
            </a:pPr>
            <a:r>
              <a:rPr lang="en-US" sz="1800" dirty="0" smtClean="0">
                <a:solidFill>
                  <a:srgbClr val="000000"/>
                </a:solidFill>
              </a:rPr>
              <a:t>3.  “Solve problems” </a:t>
            </a:r>
            <a:endParaRPr lang="en-US" sz="1800" b="1" dirty="0">
              <a:solidFill>
                <a:srgbClr val="000000"/>
              </a:solidFill>
            </a:endParaRPr>
          </a:p>
        </p:txBody>
      </p:sp>
      <p:sp>
        <p:nvSpPr>
          <p:cNvPr id="7" name="Right Arrow 6"/>
          <p:cNvSpPr/>
          <p:nvPr/>
        </p:nvSpPr>
        <p:spPr bwMode="auto">
          <a:xfrm>
            <a:off x="5181600" y="2763809"/>
            <a:ext cx="837612" cy="363474"/>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dirty="0">
              <a:solidFill>
                <a:srgbClr val="000000"/>
              </a:solidFill>
            </a:endParaRPr>
          </a:p>
        </p:txBody>
      </p:sp>
      <p:sp>
        <p:nvSpPr>
          <p:cNvPr id="8" name="TextBox 7"/>
          <p:cNvSpPr txBox="1"/>
          <p:nvPr/>
        </p:nvSpPr>
        <p:spPr>
          <a:xfrm>
            <a:off x="6158733" y="2622380"/>
            <a:ext cx="1200150" cy="646331"/>
          </a:xfrm>
          <a:prstGeom prst="rect">
            <a:avLst/>
          </a:prstGeom>
          <a:noFill/>
          <a:ln w="57150">
            <a:solidFill>
              <a:schemeClr val="accent1"/>
            </a:solidFill>
          </a:ln>
        </p:spPr>
        <p:txBody>
          <a:bodyPr wrap="square" rtlCol="0">
            <a:spAutoFit/>
          </a:bodyPr>
          <a:lstStyle/>
          <a:p>
            <a:pPr eaLnBrk="0" fontAlgn="base" hangingPunct="0">
              <a:spcBef>
                <a:spcPct val="0"/>
              </a:spcBef>
              <a:spcAft>
                <a:spcPct val="0"/>
              </a:spcAft>
            </a:pPr>
            <a:r>
              <a:rPr lang="en-US" dirty="0">
                <a:solidFill>
                  <a:srgbClr val="000000"/>
                </a:solidFill>
              </a:rPr>
              <a:t>Patient </a:t>
            </a:r>
          </a:p>
          <a:p>
            <a:pPr eaLnBrk="0" fontAlgn="base" hangingPunct="0">
              <a:spcBef>
                <a:spcPct val="0"/>
              </a:spcBef>
              <a:spcAft>
                <a:spcPct val="0"/>
              </a:spcAft>
            </a:pPr>
            <a:r>
              <a:rPr lang="en-US" dirty="0">
                <a:solidFill>
                  <a:srgbClr val="000000"/>
                </a:solidFill>
              </a:rPr>
              <a:t>Outcomes</a:t>
            </a:r>
          </a:p>
        </p:txBody>
      </p:sp>
      <p:sp>
        <p:nvSpPr>
          <p:cNvPr id="9" name="Curved Left Arrow 8"/>
          <p:cNvSpPr/>
          <p:nvPr/>
        </p:nvSpPr>
        <p:spPr bwMode="auto">
          <a:xfrm>
            <a:off x="5178617" y="3127283"/>
            <a:ext cx="372905" cy="1187140"/>
          </a:xfrm>
          <a:prstGeom prst="curvedLeftArrow">
            <a:avLst/>
          </a:prstGeom>
          <a:solidFill>
            <a:schemeClr val="accent1"/>
          </a:solidFill>
          <a:ln w="9525" cap="flat" cmpd="sng" algn="ctr">
            <a:solidFill>
              <a:schemeClr val="tx1"/>
            </a:solidFill>
            <a:prstDash val="solid"/>
            <a:round/>
            <a:headEnd type="none" w="med" len="med"/>
            <a:tailEnd type="none" w="med" len="med"/>
          </a:ln>
          <a:effectLst/>
          <a:scene3d>
            <a:camera prst="orthographicFront">
              <a:rot lat="10800000" lon="0" rev="0"/>
            </a:camera>
            <a:lightRig rig="threePt" dir="t"/>
          </a:scene3d>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dirty="0">
              <a:solidFill>
                <a:srgbClr val="000000"/>
              </a:solidFill>
            </a:endParaRPr>
          </a:p>
        </p:txBody>
      </p:sp>
      <p:sp>
        <p:nvSpPr>
          <p:cNvPr id="10" name="Right Brace 9"/>
          <p:cNvSpPr/>
          <p:nvPr/>
        </p:nvSpPr>
        <p:spPr bwMode="auto">
          <a:xfrm>
            <a:off x="5178617" y="4501966"/>
            <a:ext cx="230886" cy="685800"/>
          </a:xfrm>
          <a:prstGeom prst="rightBrace">
            <a:avLst/>
          </a:prstGeom>
          <a:solidFill>
            <a:schemeClr val="accent2"/>
          </a:solidFill>
          <a:ln w="9525" cap="flat" cmpd="sng" algn="ctr">
            <a:solidFill>
              <a:schemeClr val="tx1"/>
            </a:solid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dirty="0">
              <a:solidFill>
                <a:srgbClr val="FF0000"/>
              </a:solidFill>
            </a:endParaRPr>
          </a:p>
        </p:txBody>
      </p:sp>
      <p:sp>
        <p:nvSpPr>
          <p:cNvPr id="12" name="TextBox 11"/>
          <p:cNvSpPr txBox="1"/>
          <p:nvPr/>
        </p:nvSpPr>
        <p:spPr>
          <a:xfrm>
            <a:off x="5528124" y="4525745"/>
            <a:ext cx="982175" cy="646331"/>
          </a:xfrm>
          <a:prstGeom prst="rect">
            <a:avLst/>
          </a:prstGeom>
          <a:noFill/>
          <a:ln w="28575">
            <a:solidFill>
              <a:schemeClr val="accent2"/>
            </a:solidFill>
          </a:ln>
        </p:spPr>
        <p:txBody>
          <a:bodyPr wrap="square" rtlCol="0">
            <a:spAutoFit/>
          </a:bodyPr>
          <a:lstStyle/>
          <a:p>
            <a:pPr eaLnBrk="0" fontAlgn="base" hangingPunct="0">
              <a:spcBef>
                <a:spcPct val="0"/>
              </a:spcBef>
              <a:spcAft>
                <a:spcPct val="0"/>
              </a:spcAft>
            </a:pPr>
            <a:r>
              <a:rPr lang="en-US" b="1" dirty="0">
                <a:solidFill>
                  <a:srgbClr val="FF0000"/>
                </a:solidFill>
              </a:rPr>
              <a:t>Engage           Patients </a:t>
            </a:r>
          </a:p>
        </p:txBody>
      </p:sp>
      <p:sp>
        <p:nvSpPr>
          <p:cNvPr id="3" name="Slide Number Placeholder 2"/>
          <p:cNvSpPr>
            <a:spLocks noGrp="1"/>
          </p:cNvSpPr>
          <p:nvPr>
            <p:ph type="sldNum" sz="quarter" idx="12"/>
          </p:nvPr>
        </p:nvSpPr>
        <p:spPr/>
        <p:txBody>
          <a:bodyPr/>
          <a:lstStyle/>
          <a:p>
            <a:fld id="{FE48485F-393D-4BF6-90D2-052AB1DD6BD0}" type="slidenum">
              <a:rPr lang="en-US" altLang="en-US" smtClean="0">
                <a:solidFill>
                  <a:srgbClr val="000000"/>
                </a:solidFill>
              </a:rPr>
              <a:pPr/>
              <a:t>13</a:t>
            </a:fld>
            <a:endParaRPr lang="en-US" altLang="en-US" dirty="0">
              <a:solidFill>
                <a:srgbClr val="000000"/>
              </a:solidFill>
            </a:endParaRPr>
          </a:p>
        </p:txBody>
      </p:sp>
    </p:spTree>
    <p:extLst>
      <p:ext uri="{BB962C8B-B14F-4D97-AF65-F5344CB8AC3E}">
        <p14:creationId xmlns:p14="http://schemas.microsoft.com/office/powerpoint/2010/main" val="12177186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Engagement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49132268"/>
              </p:ext>
            </p:extLst>
          </p:nvPr>
        </p:nvGraphicFramePr>
        <p:xfrm>
          <a:off x="1143000" y="2514600"/>
          <a:ext cx="6635750" cy="1900428"/>
        </p:xfrm>
        <a:graphic>
          <a:graphicData uri="http://schemas.openxmlformats.org/drawingml/2006/table">
            <a:tbl>
              <a:tblPr firstRow="1" bandRow="1">
                <a:tableStyleId>{5C22544A-7EE6-4342-B048-85BDC9FD1C3A}</a:tableStyleId>
              </a:tblPr>
              <a:tblGrid>
                <a:gridCol w="3352800"/>
                <a:gridCol w="3282950"/>
              </a:tblGrid>
              <a:tr h="853440">
                <a:tc>
                  <a:txBody>
                    <a:bodyPr/>
                    <a:lstStyle/>
                    <a:p>
                      <a:pPr marL="0" marR="0" algn="ctr">
                        <a:lnSpc>
                          <a:spcPct val="107000"/>
                        </a:lnSpc>
                        <a:spcBef>
                          <a:spcPts val="0"/>
                        </a:spcBef>
                        <a:spcAft>
                          <a:spcPts val="0"/>
                        </a:spcAft>
                      </a:pPr>
                      <a:r>
                        <a:rPr lang="en-US" sz="2400" kern="1200" dirty="0">
                          <a:solidFill>
                            <a:schemeClr val="tx1"/>
                          </a:solidFill>
                          <a:effectLst/>
                        </a:rPr>
                        <a:t>Clinical </a:t>
                      </a:r>
                      <a:endParaRPr lang="en-US" sz="1100" dirty="0">
                        <a:solidFill>
                          <a:schemeClr val="tx1"/>
                        </a:solidFill>
                        <a:effectLst/>
                      </a:endParaRPr>
                    </a:p>
                    <a:p>
                      <a:pPr marL="0" marR="0" algn="ctr">
                        <a:lnSpc>
                          <a:spcPct val="107000"/>
                        </a:lnSpc>
                        <a:spcBef>
                          <a:spcPts val="0"/>
                        </a:spcBef>
                        <a:spcAft>
                          <a:spcPts val="0"/>
                        </a:spcAft>
                      </a:pPr>
                      <a:r>
                        <a:rPr lang="en-US" sz="2400" kern="1200" dirty="0">
                          <a:solidFill>
                            <a:schemeClr val="tx1"/>
                          </a:solidFill>
                          <a:effectLst/>
                        </a:rPr>
                        <a:t>Relationship</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2400" kern="1200" dirty="0">
                          <a:solidFill>
                            <a:schemeClr val="tx1"/>
                          </a:solidFill>
                          <a:effectLst/>
                        </a:rPr>
                        <a:t>Practice </a:t>
                      </a:r>
                      <a:endParaRPr lang="en-US" sz="1100" dirty="0">
                        <a:solidFill>
                          <a:schemeClr val="tx1"/>
                        </a:solidFill>
                        <a:effectLst/>
                      </a:endParaRPr>
                    </a:p>
                    <a:p>
                      <a:pPr marL="0" marR="0" algn="ctr">
                        <a:lnSpc>
                          <a:spcPct val="107000"/>
                        </a:lnSpc>
                        <a:spcBef>
                          <a:spcPts val="0"/>
                        </a:spcBef>
                        <a:spcAft>
                          <a:spcPts val="0"/>
                        </a:spcAft>
                      </a:pPr>
                      <a:r>
                        <a:rPr lang="en-US" sz="2400" kern="1200" dirty="0">
                          <a:solidFill>
                            <a:schemeClr val="tx1"/>
                          </a:solidFill>
                          <a:effectLst/>
                        </a:rPr>
                        <a:t>Improvement</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CCFF"/>
                    </a:solidFill>
                  </a:tcPr>
                </a:tc>
              </a:tr>
              <a:tr h="594360">
                <a:tc>
                  <a:txBody>
                    <a:bodyPr/>
                    <a:lstStyle/>
                    <a:p>
                      <a:pPr marL="0" marR="0" algn="ctr">
                        <a:lnSpc>
                          <a:spcPct val="107000"/>
                        </a:lnSpc>
                        <a:spcBef>
                          <a:spcPts val="0"/>
                        </a:spcBef>
                        <a:spcAft>
                          <a:spcPts val="0"/>
                        </a:spcAft>
                      </a:pPr>
                      <a:endParaRPr lang="en-US" sz="2000" kern="1200" dirty="0" smtClean="0">
                        <a:solidFill>
                          <a:schemeClr val="tx1"/>
                        </a:solidFill>
                        <a:effectLst/>
                        <a:latin typeface="+mn-lt"/>
                        <a:ea typeface="+mn-ea"/>
                        <a:cs typeface="+mn-cs"/>
                      </a:endParaRPr>
                    </a:p>
                    <a:p>
                      <a:pPr marL="0" marR="0" algn="ctr">
                        <a:lnSpc>
                          <a:spcPct val="107000"/>
                        </a:lnSpc>
                        <a:spcBef>
                          <a:spcPts val="0"/>
                        </a:spcBef>
                        <a:spcAft>
                          <a:spcPts val="0"/>
                        </a:spcAft>
                      </a:pPr>
                      <a:r>
                        <a:rPr lang="en-US" sz="2000" kern="1200" dirty="0" smtClean="0">
                          <a:solidFill>
                            <a:schemeClr val="tx1"/>
                          </a:solidFill>
                          <a:effectLst/>
                          <a:latin typeface="+mn-lt"/>
                          <a:ea typeface="+mn-ea"/>
                          <a:cs typeface="+mn-cs"/>
                        </a:rPr>
                        <a:t>Involve</a:t>
                      </a:r>
                      <a:r>
                        <a:rPr lang="en-US" sz="2000" kern="1200" baseline="0" dirty="0" smtClean="0">
                          <a:solidFill>
                            <a:schemeClr val="tx1"/>
                          </a:solidFill>
                          <a:effectLst/>
                          <a:latin typeface="+mn-lt"/>
                          <a:ea typeface="+mn-ea"/>
                          <a:cs typeface="+mn-cs"/>
                        </a:rPr>
                        <a:t> patients in </a:t>
                      </a:r>
                    </a:p>
                    <a:p>
                      <a:pPr marL="0" marR="0" algn="ctr">
                        <a:lnSpc>
                          <a:spcPct val="107000"/>
                        </a:lnSpc>
                        <a:spcBef>
                          <a:spcPts val="0"/>
                        </a:spcBef>
                        <a:spcAft>
                          <a:spcPts val="0"/>
                        </a:spcAft>
                      </a:pPr>
                      <a:r>
                        <a:rPr lang="en-US" sz="2000" kern="1200" baseline="0" dirty="0" smtClean="0">
                          <a:solidFill>
                            <a:schemeClr val="tx1"/>
                          </a:solidFill>
                          <a:effectLst/>
                          <a:latin typeface="+mn-lt"/>
                          <a:ea typeface="+mn-ea"/>
                          <a:cs typeface="+mn-cs"/>
                        </a:rPr>
                        <a:t>their own care</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defTabSz="914400" rtl="0" eaLnBrk="1" latinLnBrk="0" hangingPunct="1">
                        <a:lnSpc>
                          <a:spcPct val="107000"/>
                        </a:lnSpc>
                        <a:spcBef>
                          <a:spcPts val="0"/>
                        </a:spcBef>
                        <a:spcAft>
                          <a:spcPts val="0"/>
                        </a:spcAft>
                      </a:pPr>
                      <a:r>
                        <a:rPr lang="en-US" sz="2000" kern="1200" dirty="0" smtClean="0">
                          <a:solidFill>
                            <a:schemeClr val="tx1"/>
                          </a:solidFill>
                          <a:effectLst/>
                          <a:latin typeface="+mn-lt"/>
                          <a:ea typeface="+mn-ea"/>
                          <a:cs typeface="+mn-cs"/>
                        </a:rPr>
                        <a:t>Patients help</a:t>
                      </a:r>
                    </a:p>
                    <a:p>
                      <a:pPr marL="0" marR="0" algn="ctr" defTabSz="914400" rtl="0" eaLnBrk="1" latinLnBrk="0" hangingPunct="1">
                        <a:lnSpc>
                          <a:spcPct val="107000"/>
                        </a:lnSpc>
                        <a:spcBef>
                          <a:spcPts val="0"/>
                        </a:spcBef>
                        <a:spcAft>
                          <a:spcPts val="0"/>
                        </a:spcAft>
                      </a:pPr>
                      <a:r>
                        <a:rPr lang="en-US" sz="2000" kern="1200" dirty="0" smtClean="0">
                          <a:solidFill>
                            <a:schemeClr val="tx1"/>
                          </a:solidFill>
                          <a:effectLst/>
                          <a:latin typeface="+mn-lt"/>
                          <a:ea typeface="+mn-ea"/>
                          <a:cs typeface="+mn-cs"/>
                        </a:rPr>
                        <a:t>identify</a:t>
                      </a:r>
                      <a:r>
                        <a:rPr lang="en-US" sz="2000" kern="1200" baseline="0" dirty="0" smtClean="0">
                          <a:solidFill>
                            <a:schemeClr val="tx1"/>
                          </a:solidFill>
                          <a:effectLst/>
                          <a:latin typeface="+mn-lt"/>
                          <a:ea typeface="+mn-ea"/>
                          <a:cs typeface="+mn-cs"/>
                        </a:rPr>
                        <a:t> problems, </a:t>
                      </a:r>
                    </a:p>
                    <a:p>
                      <a:pPr marL="0" marR="0" algn="ctr" defTabSz="914400" rtl="0" eaLnBrk="1" latinLnBrk="0" hangingPunct="1">
                        <a:lnSpc>
                          <a:spcPct val="107000"/>
                        </a:lnSpc>
                        <a:spcBef>
                          <a:spcPts val="0"/>
                        </a:spcBef>
                        <a:spcAft>
                          <a:spcPts val="0"/>
                        </a:spcAft>
                      </a:pPr>
                      <a:r>
                        <a:rPr lang="en-US" sz="2000" kern="1200" baseline="0" dirty="0" smtClean="0">
                          <a:solidFill>
                            <a:schemeClr val="tx1"/>
                          </a:solidFill>
                          <a:effectLst/>
                          <a:latin typeface="+mn-lt"/>
                          <a:ea typeface="+mn-ea"/>
                          <a:cs typeface="+mn-cs"/>
                        </a:rPr>
                        <a:t>d</a:t>
                      </a:r>
                      <a:r>
                        <a:rPr lang="en-US" sz="2000" kern="1200" dirty="0" smtClean="0">
                          <a:solidFill>
                            <a:schemeClr val="tx1"/>
                          </a:solidFill>
                          <a:effectLst/>
                          <a:latin typeface="+mn-lt"/>
                          <a:ea typeface="+mn-ea"/>
                          <a:cs typeface="+mn-cs"/>
                        </a:rPr>
                        <a:t>esign</a:t>
                      </a:r>
                      <a:r>
                        <a:rPr lang="en-US" sz="2000" kern="1200" baseline="0" dirty="0" smtClean="0">
                          <a:solidFill>
                            <a:schemeClr val="tx1"/>
                          </a:solidFill>
                          <a:effectLst/>
                          <a:latin typeface="+mn-lt"/>
                          <a:ea typeface="+mn-ea"/>
                          <a:cs typeface="+mn-cs"/>
                        </a:rPr>
                        <a:t> and test</a:t>
                      </a:r>
                      <a:r>
                        <a:rPr lang="en-US" sz="2000" kern="1200" dirty="0" smtClean="0">
                          <a:solidFill>
                            <a:schemeClr val="tx1"/>
                          </a:solidFill>
                          <a:effectLst/>
                          <a:latin typeface="+mn-lt"/>
                          <a:ea typeface="+mn-ea"/>
                          <a:cs typeface="+mn-cs"/>
                        </a:rPr>
                        <a:t> improvements</a:t>
                      </a:r>
                      <a:endParaRPr lang="en-US" sz="2000" kern="1200" dirty="0">
                        <a:solidFill>
                          <a:schemeClr val="tx1"/>
                        </a:solidFill>
                        <a:effectLst/>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CCFF"/>
                    </a:solidFill>
                  </a:tcPr>
                </a:tc>
              </a:tr>
            </a:tbl>
          </a:graphicData>
        </a:graphic>
      </p:graphicFrame>
      <p:sp>
        <p:nvSpPr>
          <p:cNvPr id="3" name="Slide Number Placeholder 2"/>
          <p:cNvSpPr>
            <a:spLocks noGrp="1"/>
          </p:cNvSpPr>
          <p:nvPr>
            <p:ph type="sldNum" sz="quarter" idx="12"/>
          </p:nvPr>
        </p:nvSpPr>
        <p:spPr/>
        <p:txBody>
          <a:bodyPr/>
          <a:lstStyle/>
          <a:p>
            <a:fld id="{FE48485F-393D-4BF6-90D2-052AB1DD6BD0}" type="slidenum">
              <a:rPr lang="en-US" altLang="en-US" smtClean="0">
                <a:solidFill>
                  <a:srgbClr val="000000"/>
                </a:solidFill>
              </a:rPr>
              <a:pPr/>
              <a:t>14</a:t>
            </a:fld>
            <a:endParaRPr lang="en-US" altLang="en-US" dirty="0">
              <a:solidFill>
                <a:srgbClr val="000000"/>
              </a:solidFill>
            </a:endParaRPr>
          </a:p>
        </p:txBody>
      </p:sp>
    </p:spTree>
    <p:extLst>
      <p:ext uri="{BB962C8B-B14F-4D97-AF65-F5344CB8AC3E}">
        <p14:creationId xmlns:p14="http://schemas.microsoft.com/office/powerpoint/2010/main" val="5916735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ea typeface="Calibri" panose="020F0502020204030204" pitchFamily="34" charset="0"/>
                <a:cs typeface="Times New Roman" panose="02020603050405020304" pitchFamily="18" charset="0"/>
              </a:rPr>
              <a:t>What have we done during this project?</a:t>
            </a:r>
            <a:endParaRPr lang="en-US" sz="3200" dirty="0"/>
          </a:p>
        </p:txBody>
      </p:sp>
      <p:sp>
        <p:nvSpPr>
          <p:cNvPr id="3" name="Content Placeholder 2"/>
          <p:cNvSpPr>
            <a:spLocks noGrp="1"/>
          </p:cNvSpPr>
          <p:nvPr>
            <p:ph idx="1"/>
          </p:nvPr>
        </p:nvSpPr>
        <p:spPr>
          <a:xfrm>
            <a:off x="304800" y="1981200"/>
            <a:ext cx="8363756" cy="3867150"/>
          </a:xfrm>
        </p:spPr>
        <p:txBody>
          <a:bodyPr/>
          <a:lstStyle/>
          <a:p>
            <a:pPr marL="0" indent="0">
              <a:lnSpc>
                <a:spcPct val="107000"/>
              </a:lnSpc>
              <a:spcBef>
                <a:spcPts val="0"/>
              </a:spcBef>
              <a:spcAft>
                <a:spcPts val="0"/>
              </a:spcAft>
            </a:pP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b="1" dirty="0">
                <a:ea typeface="Calibri" panose="020F0502020204030204" pitchFamily="34" charset="0"/>
                <a:cs typeface="Times New Roman" panose="02020603050405020304" pitchFamily="18" charset="0"/>
              </a:rPr>
              <a:t> Coaching the coaches</a:t>
            </a:r>
          </a:p>
          <a:p>
            <a:pPr marL="0" indent="0">
              <a:lnSpc>
                <a:spcPct val="107000"/>
              </a:lnSpc>
              <a:spcBef>
                <a:spcPts val="0"/>
              </a:spcBef>
              <a:spcAft>
                <a:spcPts val="0"/>
              </a:spcAft>
            </a:pPr>
            <a:r>
              <a:rPr lang="en-US" b="1" dirty="0" smtClean="0">
                <a:ea typeface="Calibri" panose="020F0502020204030204" pitchFamily="34" charset="0"/>
                <a:cs typeface="Times New Roman" panose="02020603050405020304" pitchFamily="18" charset="0"/>
              </a:rPr>
              <a:t>  7 </a:t>
            </a:r>
            <a:r>
              <a:rPr lang="en-US" b="1" dirty="0">
                <a:ea typeface="Calibri" panose="020F0502020204030204" pitchFamily="34" charset="0"/>
                <a:cs typeface="Times New Roman" panose="02020603050405020304" pitchFamily="18" charset="0"/>
              </a:rPr>
              <a:t>Community Learning </a:t>
            </a:r>
            <a:r>
              <a:rPr lang="en-US" b="1" dirty="0" smtClean="0">
                <a:ea typeface="Calibri" panose="020F0502020204030204" pitchFamily="34" charset="0"/>
                <a:cs typeface="Times New Roman" panose="02020603050405020304" pitchFamily="18" charset="0"/>
              </a:rPr>
              <a:t>Sessions</a:t>
            </a:r>
          </a:p>
          <a:p>
            <a:pPr marL="0" indent="0">
              <a:lnSpc>
                <a:spcPct val="107000"/>
              </a:lnSpc>
              <a:spcBef>
                <a:spcPts val="0"/>
              </a:spcBef>
              <a:spcAft>
                <a:spcPts val="0"/>
              </a:spcAft>
            </a:pPr>
            <a:r>
              <a:rPr lang="en-US" b="1" dirty="0" smtClean="0">
                <a:ea typeface="Calibri" panose="020F0502020204030204" pitchFamily="34" charset="0"/>
                <a:cs typeface="Times New Roman" panose="02020603050405020304" pitchFamily="18" charset="0"/>
              </a:rPr>
              <a:t>  5 </a:t>
            </a:r>
            <a:r>
              <a:rPr lang="en-US" b="1" dirty="0">
                <a:ea typeface="Calibri" panose="020F0502020204030204" pitchFamily="34" charset="0"/>
                <a:cs typeface="Times New Roman" panose="02020603050405020304" pitchFamily="18" charset="0"/>
              </a:rPr>
              <a:t>practices </a:t>
            </a:r>
            <a:r>
              <a:rPr lang="en-US" b="1" dirty="0" smtClean="0">
                <a:ea typeface="Calibri" panose="020F0502020204030204" pitchFamily="34" charset="0"/>
                <a:cs typeface="Times New Roman" panose="02020603050405020304" pitchFamily="18" charset="0"/>
              </a:rPr>
              <a:t>with improvement teams/efforts: </a:t>
            </a:r>
            <a:endParaRPr lang="en-US" dirty="0">
              <a:ea typeface="Calibri" panose="020F0502020204030204" pitchFamily="34" charset="0"/>
              <a:cs typeface="Times New Roman" panose="02020603050405020304" pitchFamily="18" charset="0"/>
            </a:endParaRPr>
          </a:p>
          <a:p>
            <a:pPr lvl="1">
              <a:lnSpc>
                <a:spcPct val="107000"/>
              </a:lnSpc>
              <a:spcBef>
                <a:spcPts val="0"/>
              </a:spcBef>
              <a:spcAft>
                <a:spcPts val="0"/>
              </a:spcAft>
              <a:buFont typeface="Symbol" panose="05050102010706020507" pitchFamily="18" charset="2"/>
              <a:buChar char=""/>
            </a:pPr>
            <a:r>
              <a:rPr lang="en-US" sz="1800" dirty="0">
                <a:ea typeface="Calibri" panose="020F0502020204030204" pitchFamily="34" charset="0"/>
                <a:cs typeface="Times New Roman" panose="02020603050405020304" pitchFamily="18" charset="0"/>
              </a:rPr>
              <a:t>I</a:t>
            </a:r>
            <a:r>
              <a:rPr lang="en-US" sz="1800" dirty="0" smtClean="0">
                <a:ea typeface="Calibri" panose="020F0502020204030204" pitchFamily="34" charset="0"/>
                <a:cs typeface="Times New Roman" panose="02020603050405020304" pitchFamily="18" charset="0"/>
              </a:rPr>
              <a:t>mprove </a:t>
            </a:r>
            <a:r>
              <a:rPr lang="en-US" sz="1800" dirty="0">
                <a:ea typeface="Calibri" panose="020F0502020204030204" pitchFamily="34" charset="0"/>
                <a:cs typeface="Times New Roman" panose="02020603050405020304" pitchFamily="18" charset="0"/>
              </a:rPr>
              <a:t>communication about need for colon cancer screening</a:t>
            </a:r>
          </a:p>
          <a:p>
            <a:pPr lvl="1">
              <a:lnSpc>
                <a:spcPct val="107000"/>
              </a:lnSpc>
              <a:spcBef>
                <a:spcPts val="0"/>
              </a:spcBef>
              <a:spcAft>
                <a:spcPts val="0"/>
              </a:spcAft>
              <a:buFont typeface="Symbol" panose="05050102010706020507" pitchFamily="18" charset="2"/>
              <a:buChar char=""/>
            </a:pPr>
            <a:r>
              <a:rPr lang="en-US" sz="1800" dirty="0" smtClean="0">
                <a:ea typeface="Calibri" panose="020F0502020204030204" pitchFamily="34" charset="0"/>
                <a:cs typeface="Times New Roman" panose="02020603050405020304" pitchFamily="18" charset="0"/>
              </a:rPr>
              <a:t>Improve effectiveness/efficiency </a:t>
            </a:r>
            <a:r>
              <a:rPr lang="en-US" sz="1800" dirty="0">
                <a:ea typeface="Calibri" panose="020F0502020204030204" pitchFamily="34" charset="0"/>
                <a:cs typeface="Times New Roman" panose="02020603050405020304" pitchFamily="18" charset="0"/>
              </a:rPr>
              <a:t>of scheduling appointments with GI Specialist </a:t>
            </a:r>
          </a:p>
          <a:p>
            <a:pPr lvl="1">
              <a:lnSpc>
                <a:spcPct val="107000"/>
              </a:lnSpc>
              <a:spcBef>
                <a:spcPts val="0"/>
              </a:spcBef>
              <a:spcAft>
                <a:spcPts val="0"/>
              </a:spcAft>
              <a:buFont typeface="Symbol" panose="05050102010706020507" pitchFamily="18" charset="2"/>
              <a:buChar char=""/>
            </a:pPr>
            <a:r>
              <a:rPr lang="en-US" sz="1800" dirty="0" smtClean="0">
                <a:ea typeface="Calibri" panose="020F0502020204030204" pitchFamily="34" charset="0"/>
                <a:cs typeface="Times New Roman" panose="02020603050405020304" pitchFamily="18" charset="0"/>
              </a:rPr>
              <a:t>Increase percent diabetic </a:t>
            </a:r>
            <a:r>
              <a:rPr lang="en-US" sz="1800" dirty="0">
                <a:ea typeface="Calibri" panose="020F0502020204030204" pitchFamily="34" charset="0"/>
                <a:cs typeface="Times New Roman" panose="02020603050405020304" pitchFamily="18" charset="0"/>
              </a:rPr>
              <a:t>patients who complete annual eye exams</a:t>
            </a:r>
          </a:p>
          <a:p>
            <a:pPr lvl="1">
              <a:lnSpc>
                <a:spcPct val="107000"/>
              </a:lnSpc>
              <a:spcBef>
                <a:spcPts val="0"/>
              </a:spcBef>
              <a:spcAft>
                <a:spcPts val="0"/>
              </a:spcAft>
              <a:buFont typeface="Symbol" panose="05050102010706020507" pitchFamily="18" charset="2"/>
              <a:buChar char=""/>
            </a:pPr>
            <a:r>
              <a:rPr lang="en-US" sz="1800" dirty="0" smtClean="0">
                <a:ea typeface="Calibri" panose="020F0502020204030204" pitchFamily="34" charset="0"/>
                <a:cs typeface="Times New Roman" panose="02020603050405020304" pitchFamily="18" charset="0"/>
              </a:rPr>
              <a:t>Improve </a:t>
            </a:r>
            <a:r>
              <a:rPr lang="en-US" sz="1800" dirty="0">
                <a:ea typeface="Calibri" panose="020F0502020204030204" pitchFamily="34" charset="0"/>
                <a:cs typeface="Times New Roman" panose="02020603050405020304" pitchFamily="18" charset="0"/>
              </a:rPr>
              <a:t>communication with patients </a:t>
            </a:r>
            <a:r>
              <a:rPr lang="en-US" sz="1800" dirty="0" smtClean="0">
                <a:ea typeface="Calibri" panose="020F0502020204030204" pitchFamily="34" charset="0"/>
                <a:cs typeface="Times New Roman" panose="02020603050405020304" pitchFamily="18" charset="0"/>
              </a:rPr>
              <a:t>-  </a:t>
            </a:r>
            <a:r>
              <a:rPr lang="en-US" sz="1800" dirty="0">
                <a:ea typeface="Calibri" panose="020F0502020204030204" pitchFamily="34" charset="0"/>
                <a:cs typeface="Times New Roman" panose="02020603050405020304" pitchFamily="18" charset="0"/>
              </a:rPr>
              <a:t>patient agenda </a:t>
            </a:r>
            <a:r>
              <a:rPr lang="en-US" sz="1800" dirty="0" smtClean="0">
                <a:ea typeface="Calibri" panose="020F0502020204030204" pitchFamily="34" charset="0"/>
                <a:cs typeface="Times New Roman" panose="02020603050405020304" pitchFamily="18" charset="0"/>
              </a:rPr>
              <a:t>setting</a:t>
            </a:r>
          </a:p>
          <a:p>
            <a:pPr lvl="1">
              <a:lnSpc>
                <a:spcPct val="107000"/>
              </a:lnSpc>
              <a:spcBef>
                <a:spcPts val="0"/>
              </a:spcBef>
              <a:spcAft>
                <a:spcPts val="0"/>
              </a:spcAft>
              <a:buFont typeface="Symbol" panose="05050102010706020507" pitchFamily="18" charset="2"/>
              <a:buChar char=""/>
            </a:pPr>
            <a:r>
              <a:rPr lang="en-US" sz="1800" dirty="0" smtClean="0">
                <a:ea typeface="Calibri" panose="020F0502020204030204" pitchFamily="34" charset="0"/>
                <a:cs typeface="Times New Roman" panose="02020603050405020304" pitchFamily="18" charset="0"/>
              </a:rPr>
              <a:t>Improve rate </a:t>
            </a:r>
            <a:r>
              <a:rPr lang="en-US" sz="1800" dirty="0">
                <a:ea typeface="Calibri" panose="020F0502020204030204" pitchFamily="34" charset="0"/>
                <a:cs typeface="Times New Roman" panose="02020603050405020304" pitchFamily="18" charset="0"/>
              </a:rPr>
              <a:t>of return of specialty tests &amp;</a:t>
            </a:r>
            <a:r>
              <a:rPr lang="en-US" sz="1800" dirty="0" smtClean="0">
                <a:ea typeface="Calibri" panose="020F0502020204030204" pitchFamily="34" charset="0"/>
                <a:cs typeface="Times New Roman" panose="02020603050405020304" pitchFamily="18" charset="0"/>
              </a:rPr>
              <a:t> </a:t>
            </a:r>
            <a:r>
              <a:rPr lang="en-US" sz="1800" dirty="0">
                <a:ea typeface="Calibri" panose="020F0502020204030204" pitchFamily="34" charset="0"/>
                <a:cs typeface="Times New Roman" panose="02020603050405020304" pitchFamily="18" charset="0"/>
              </a:rPr>
              <a:t>communication of results</a:t>
            </a:r>
          </a:p>
          <a:p>
            <a:pPr lvl="1">
              <a:lnSpc>
                <a:spcPct val="107000"/>
              </a:lnSpc>
              <a:spcBef>
                <a:spcPts val="0"/>
              </a:spcBef>
              <a:spcAft>
                <a:spcPts val="0"/>
              </a:spcAft>
              <a:buFont typeface="Symbol" panose="05050102010706020507" pitchFamily="18" charset="2"/>
              <a:buChar char=""/>
            </a:pPr>
            <a:r>
              <a:rPr lang="en-US" sz="1800" dirty="0">
                <a:ea typeface="Calibri" panose="020F0502020204030204" pitchFamily="34" charset="0"/>
                <a:cs typeface="Times New Roman" panose="02020603050405020304" pitchFamily="18" charset="0"/>
              </a:rPr>
              <a:t>I</a:t>
            </a:r>
            <a:r>
              <a:rPr lang="en-US" sz="1800" dirty="0" smtClean="0">
                <a:ea typeface="Calibri" panose="020F0502020204030204" pitchFamily="34" charset="0"/>
                <a:cs typeface="Times New Roman" panose="02020603050405020304" pitchFamily="18" charset="0"/>
              </a:rPr>
              <a:t>mprove </a:t>
            </a:r>
            <a:r>
              <a:rPr lang="en-US" sz="1800" dirty="0">
                <a:ea typeface="Calibri" panose="020F0502020204030204" pitchFamily="34" charset="0"/>
                <a:cs typeface="Times New Roman" panose="02020603050405020304" pitchFamily="18" charset="0"/>
              </a:rPr>
              <a:t>the rate of return of FOBT test </a:t>
            </a:r>
            <a:r>
              <a:rPr lang="en-US" sz="1800" dirty="0" smtClean="0">
                <a:ea typeface="Calibri" panose="020F0502020204030204" pitchFamily="34" charset="0"/>
                <a:cs typeface="Times New Roman" panose="02020603050405020304" pitchFamily="18" charset="0"/>
              </a:rPr>
              <a:t>kits</a:t>
            </a:r>
          </a:p>
          <a:p>
            <a:pPr marL="0">
              <a:lnSpc>
                <a:spcPct val="107000"/>
              </a:lnSpc>
              <a:spcBef>
                <a:spcPts val="0"/>
              </a:spcBef>
              <a:spcAft>
                <a:spcPts val="0"/>
              </a:spcAft>
            </a:pPr>
            <a:r>
              <a:rPr lang="en-US" b="1" dirty="0" smtClean="0">
                <a:ea typeface="Calibri" panose="020F0502020204030204" pitchFamily="34" charset="0"/>
                <a:cs typeface="Times New Roman" panose="02020603050405020304" pitchFamily="18" charset="0"/>
              </a:rPr>
              <a:t>Tools </a:t>
            </a:r>
            <a:r>
              <a:rPr lang="en-US" b="1" dirty="0">
                <a:ea typeface="Calibri" panose="020F0502020204030204" pitchFamily="34" charset="0"/>
                <a:cs typeface="Times New Roman" panose="02020603050405020304" pitchFamily="18" charset="0"/>
              </a:rPr>
              <a:t>and resources to support improvement work</a:t>
            </a:r>
          </a:p>
          <a:p>
            <a:endParaRPr lang="en-US" dirty="0"/>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solidFill>
                  <a:srgbClr val="000000"/>
                </a:solidFill>
              </a:rPr>
              <a:pPr/>
              <a:t>15</a:t>
            </a:fld>
            <a:endParaRPr lang="en-US" altLang="en-US" dirty="0">
              <a:solidFill>
                <a:srgbClr val="000000"/>
              </a:solidFill>
            </a:endParaRPr>
          </a:p>
        </p:txBody>
      </p:sp>
    </p:spTree>
    <p:extLst>
      <p:ext uri="{BB962C8B-B14F-4D97-AF65-F5344CB8AC3E}">
        <p14:creationId xmlns:p14="http://schemas.microsoft.com/office/powerpoint/2010/main" val="29105751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MA-PIP Results</a:t>
            </a:r>
            <a:endParaRPr lang="en-US" b="1" dirty="0"/>
          </a:p>
        </p:txBody>
      </p:sp>
      <p:sp>
        <p:nvSpPr>
          <p:cNvPr id="3" name="Content Placeholder 2"/>
          <p:cNvSpPr>
            <a:spLocks noGrp="1"/>
          </p:cNvSpPr>
          <p:nvPr>
            <p:ph idx="1"/>
          </p:nvPr>
        </p:nvSpPr>
        <p:spPr>
          <a:xfrm>
            <a:off x="381000" y="1676400"/>
            <a:ext cx="8534400" cy="3962400"/>
          </a:xfrm>
        </p:spPr>
        <p:txBody>
          <a:bodyPr/>
          <a:lstStyle/>
          <a:p>
            <a:r>
              <a:rPr lang="en-US" dirty="0" smtClean="0"/>
              <a:t>Learned skills – 3 coaches, 5 practices</a:t>
            </a:r>
          </a:p>
          <a:p>
            <a:r>
              <a:rPr lang="en-US" dirty="0" smtClean="0"/>
              <a:t>Quality improvements </a:t>
            </a:r>
            <a:r>
              <a:rPr lang="en-US" sz="2800" dirty="0" smtClean="0"/>
              <a:t>(73%</a:t>
            </a:r>
            <a:r>
              <a:rPr lang="en-US" sz="2800" dirty="0" smtClean="0">
                <a:sym typeface="Wingdings" panose="05000000000000000000" pitchFamily="2" charset="2"/>
              </a:rPr>
              <a:t> 97%;  29%  52%)</a:t>
            </a:r>
            <a:r>
              <a:rPr lang="en-US" sz="2800" dirty="0" smtClean="0"/>
              <a:t> </a:t>
            </a:r>
          </a:p>
          <a:p>
            <a:r>
              <a:rPr lang="en-US" dirty="0" smtClean="0"/>
              <a:t>Process changes/efficiencies </a:t>
            </a:r>
            <a:r>
              <a:rPr lang="en-US" sz="2800" dirty="0" smtClean="0"/>
              <a:t>(&gt;15, $14,000-28,000)</a:t>
            </a:r>
          </a:p>
          <a:p>
            <a:r>
              <a:rPr lang="en-US" dirty="0" smtClean="0"/>
              <a:t>Front-line engagement in improvement-</a:t>
            </a:r>
          </a:p>
          <a:p>
            <a:pPr marL="457200" lvl="1" indent="0">
              <a:buNone/>
            </a:pPr>
            <a:r>
              <a:rPr lang="en-US" dirty="0"/>
              <a:t> </a:t>
            </a:r>
            <a:r>
              <a:rPr lang="en-US" dirty="0" smtClean="0"/>
              <a:t>individual satisfaction, improving work</a:t>
            </a:r>
          </a:p>
          <a:p>
            <a:r>
              <a:rPr lang="en-US" dirty="0" smtClean="0"/>
              <a:t>Shared learning sessions</a:t>
            </a:r>
          </a:p>
          <a:p>
            <a:r>
              <a:rPr lang="en-US" dirty="0" smtClean="0"/>
              <a:t>Ongoing/spreading improvement activities</a:t>
            </a:r>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solidFill>
                  <a:srgbClr val="000000"/>
                </a:solidFill>
              </a:rPr>
              <a:pPr/>
              <a:t>16</a:t>
            </a:fld>
            <a:endParaRPr lang="en-US" altLang="en-US" dirty="0">
              <a:solidFill>
                <a:srgbClr val="000000"/>
              </a:solidFill>
            </a:endParaRPr>
          </a:p>
        </p:txBody>
      </p:sp>
    </p:spTree>
    <p:extLst>
      <p:ext uri="{BB962C8B-B14F-4D97-AF65-F5344CB8AC3E}">
        <p14:creationId xmlns:p14="http://schemas.microsoft.com/office/powerpoint/2010/main" val="12420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To Be Successful …</a:t>
            </a:r>
            <a:endParaRPr lang="en-US" sz="4000" b="1" dirty="0"/>
          </a:p>
        </p:txBody>
      </p:sp>
      <p:sp>
        <p:nvSpPr>
          <p:cNvPr id="3" name="Content Placeholder 2"/>
          <p:cNvSpPr>
            <a:spLocks noGrp="1"/>
          </p:cNvSpPr>
          <p:nvPr>
            <p:ph idx="1"/>
          </p:nvPr>
        </p:nvSpPr>
        <p:spPr>
          <a:xfrm>
            <a:off x="228600" y="1676400"/>
            <a:ext cx="8458200" cy="4419600"/>
          </a:xfrm>
        </p:spPr>
        <p:txBody>
          <a:bodyPr>
            <a:normAutofit fontScale="70000" lnSpcReduction="20000"/>
          </a:bodyPr>
          <a:lstStyle/>
          <a:p>
            <a:pPr>
              <a:lnSpc>
                <a:spcPct val="120000"/>
              </a:lnSpc>
            </a:pPr>
            <a:r>
              <a:rPr lang="en-US" b="1" dirty="0" smtClean="0"/>
              <a:t>Leaders </a:t>
            </a:r>
            <a:r>
              <a:rPr lang="en-US" dirty="0" smtClean="0"/>
              <a:t>call on teams to make care safer for patients – appreciate and celebrate the work</a:t>
            </a:r>
          </a:p>
          <a:p>
            <a:pPr>
              <a:lnSpc>
                <a:spcPct val="120000"/>
              </a:lnSpc>
            </a:pPr>
            <a:r>
              <a:rPr lang="en-US" dirty="0" smtClean="0"/>
              <a:t>Teams </a:t>
            </a:r>
            <a:r>
              <a:rPr lang="en-US" b="1" dirty="0" smtClean="0"/>
              <a:t>include front-line staff </a:t>
            </a:r>
            <a:r>
              <a:rPr lang="en-US" dirty="0" smtClean="0"/>
              <a:t>– experts in the process</a:t>
            </a:r>
          </a:p>
          <a:p>
            <a:pPr>
              <a:lnSpc>
                <a:spcPct val="120000"/>
              </a:lnSpc>
            </a:pPr>
            <a:r>
              <a:rPr lang="en-US" dirty="0" smtClean="0"/>
              <a:t>Teams </a:t>
            </a:r>
            <a:r>
              <a:rPr lang="en-US" b="1" dirty="0" smtClean="0"/>
              <a:t>engage patients</a:t>
            </a:r>
            <a:r>
              <a:rPr lang="en-US" dirty="0" smtClean="0"/>
              <a:t> in the improvement work</a:t>
            </a:r>
          </a:p>
          <a:p>
            <a:pPr>
              <a:lnSpc>
                <a:spcPct val="120000"/>
              </a:lnSpc>
            </a:pPr>
            <a:r>
              <a:rPr lang="en-US" dirty="0"/>
              <a:t>Teams </a:t>
            </a:r>
            <a:r>
              <a:rPr lang="en-US" dirty="0" smtClean="0"/>
              <a:t>use the </a:t>
            </a:r>
            <a:r>
              <a:rPr lang="en-US" b="1" dirty="0" smtClean="0"/>
              <a:t>Model For Improvement and Reliability Principles </a:t>
            </a:r>
          </a:p>
          <a:p>
            <a:pPr>
              <a:lnSpc>
                <a:spcPct val="120000"/>
              </a:lnSpc>
            </a:pPr>
            <a:r>
              <a:rPr lang="en-US" dirty="0" smtClean="0"/>
              <a:t>Teams </a:t>
            </a:r>
            <a:r>
              <a:rPr lang="en-US" b="1" dirty="0" smtClean="0"/>
              <a:t>review &amp; share improvement data  </a:t>
            </a:r>
          </a:p>
          <a:p>
            <a:pPr>
              <a:lnSpc>
                <a:spcPct val="120000"/>
              </a:lnSpc>
            </a:pPr>
            <a:r>
              <a:rPr lang="en-US" dirty="0" smtClean="0"/>
              <a:t>Teams are </a:t>
            </a:r>
            <a:r>
              <a:rPr lang="en-US" b="1" dirty="0" smtClean="0"/>
              <a:t>supported</a:t>
            </a:r>
            <a:r>
              <a:rPr lang="en-US" dirty="0" smtClean="0"/>
              <a:t> – </a:t>
            </a:r>
          </a:p>
          <a:p>
            <a:pPr lvl="1">
              <a:lnSpc>
                <a:spcPct val="120000"/>
              </a:lnSpc>
            </a:pPr>
            <a:r>
              <a:rPr lang="en-US" dirty="0" smtClean="0"/>
              <a:t>Mount Auburn Coaches</a:t>
            </a:r>
          </a:p>
          <a:p>
            <a:pPr lvl="1">
              <a:lnSpc>
                <a:spcPct val="120000"/>
              </a:lnSpc>
            </a:pPr>
            <a:r>
              <a:rPr lang="en-US" dirty="0" smtClean="0"/>
              <a:t>Practice Manager Meetings</a:t>
            </a:r>
          </a:p>
          <a:p>
            <a:pPr lvl="1">
              <a:lnSpc>
                <a:spcPct val="120000"/>
              </a:lnSpc>
            </a:pPr>
            <a:r>
              <a:rPr lang="en-US" dirty="0" smtClean="0"/>
              <a:t>Community Learning Sessions</a:t>
            </a:r>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solidFill>
                  <a:srgbClr val="000000"/>
                </a:solidFill>
              </a:rPr>
              <a:pPr/>
              <a:t>17</a:t>
            </a:fld>
            <a:endParaRPr lang="en-US" altLang="en-US" dirty="0">
              <a:solidFill>
                <a:srgbClr val="000000"/>
              </a:solidFill>
            </a:endParaRPr>
          </a:p>
        </p:txBody>
      </p:sp>
    </p:spTree>
    <p:extLst>
      <p:ext uri="{BB962C8B-B14F-4D97-AF65-F5344CB8AC3E}">
        <p14:creationId xmlns:p14="http://schemas.microsoft.com/office/powerpoint/2010/main" val="18572320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Leadership View of Results</a:t>
            </a:r>
            <a:endParaRPr lang="en-US" b="1" dirty="0"/>
          </a:p>
        </p:txBody>
      </p:sp>
      <p:sp>
        <p:nvSpPr>
          <p:cNvPr id="3" name="Content Placeholder 2"/>
          <p:cNvSpPr>
            <a:spLocks noGrp="1"/>
          </p:cNvSpPr>
          <p:nvPr>
            <p:ph idx="1"/>
          </p:nvPr>
        </p:nvSpPr>
        <p:spPr>
          <a:xfrm>
            <a:off x="685800" y="1828800"/>
            <a:ext cx="7772400" cy="3867150"/>
          </a:xfrm>
        </p:spPr>
        <p:txBody>
          <a:bodyPr/>
          <a:lstStyle/>
          <a:p>
            <a:r>
              <a:rPr lang="en-US" dirty="0" smtClean="0"/>
              <a:t>Quality Improvements</a:t>
            </a:r>
          </a:p>
          <a:p>
            <a:r>
              <a:rPr lang="en-US" dirty="0" smtClean="0"/>
              <a:t>Process changes </a:t>
            </a:r>
            <a:endParaRPr lang="en-US" dirty="0"/>
          </a:p>
          <a:p>
            <a:r>
              <a:rPr lang="en-US" dirty="0" smtClean="0"/>
              <a:t>Staff Engagement</a:t>
            </a:r>
          </a:p>
          <a:p>
            <a:r>
              <a:rPr lang="en-US" dirty="0" smtClean="0"/>
              <a:t>Effecting change/improvements in practices</a:t>
            </a:r>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solidFill>
                  <a:srgbClr val="000000"/>
                </a:solidFill>
              </a:rPr>
              <a:pPr/>
              <a:t>18</a:t>
            </a:fld>
            <a:endParaRPr lang="en-US" altLang="en-US" dirty="0">
              <a:solidFill>
                <a:srgbClr val="000000"/>
              </a:solidFill>
            </a:endParaRPr>
          </a:p>
        </p:txBody>
      </p:sp>
    </p:spTree>
    <p:extLst>
      <p:ext uri="{BB962C8B-B14F-4D97-AF65-F5344CB8AC3E}">
        <p14:creationId xmlns:p14="http://schemas.microsoft.com/office/powerpoint/2010/main" val="23047488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sz="3200" b="1" dirty="0" smtClean="0"/>
              <a:t>Exceptional organizations:</a:t>
            </a:r>
            <a:br>
              <a:rPr lang="en-US" sz="3200" b="1" dirty="0" smtClean="0"/>
            </a:br>
            <a:r>
              <a:rPr lang="en-US" sz="3200" b="1" dirty="0" smtClean="0"/>
              <a:t>Those </a:t>
            </a:r>
            <a:r>
              <a:rPr lang="en-US" sz="3200" b="1" dirty="0"/>
              <a:t>who lead </a:t>
            </a:r>
            <a:r>
              <a:rPr lang="en-US" sz="3200" b="1" dirty="0" smtClean="0"/>
              <a:t>in healthcare…. </a:t>
            </a:r>
            <a:endParaRPr lang="en-US" sz="3200" b="1" dirty="0"/>
          </a:p>
        </p:txBody>
      </p:sp>
      <p:sp>
        <p:nvSpPr>
          <p:cNvPr id="3" name="Content Placeholder 2"/>
          <p:cNvSpPr>
            <a:spLocks noGrp="1"/>
          </p:cNvSpPr>
          <p:nvPr>
            <p:ph sz="half" idx="1"/>
          </p:nvPr>
        </p:nvSpPr>
        <p:spPr>
          <a:xfrm>
            <a:off x="457200" y="1447800"/>
            <a:ext cx="8305800" cy="4267200"/>
          </a:xfrm>
        </p:spPr>
        <p:txBody>
          <a:bodyPr/>
          <a:lstStyle/>
          <a:p>
            <a:pPr>
              <a:buFont typeface="Wingdings" panose="05000000000000000000" pitchFamily="2" charset="2"/>
              <a:buChar char="§"/>
            </a:pPr>
            <a:r>
              <a:rPr lang="en-US" sz="2400" dirty="0"/>
              <a:t>D</a:t>
            </a:r>
            <a:r>
              <a:rPr lang="en-US" sz="2400" dirty="0" smtClean="0"/>
              <a:t>o </a:t>
            </a:r>
            <a:r>
              <a:rPr lang="en-US" sz="2400" dirty="0"/>
              <a:t>not </a:t>
            </a:r>
            <a:r>
              <a:rPr lang="en-US" sz="2400" dirty="0" smtClean="0"/>
              <a:t>necessarily have </a:t>
            </a:r>
            <a:r>
              <a:rPr lang="en-US" sz="2400" dirty="0"/>
              <a:t>access </a:t>
            </a:r>
            <a:r>
              <a:rPr lang="en-US" sz="2400" dirty="0" smtClean="0"/>
              <a:t>to more or unique resources. </a:t>
            </a:r>
          </a:p>
          <a:p>
            <a:pPr>
              <a:buFont typeface="Wingdings" panose="05000000000000000000" pitchFamily="2" charset="2"/>
              <a:buChar char="§"/>
            </a:pPr>
            <a:r>
              <a:rPr lang="en-US" sz="2400" dirty="0"/>
              <a:t>C</a:t>
            </a:r>
            <a:r>
              <a:rPr lang="en-US" sz="2400" dirty="0" smtClean="0"/>
              <a:t>onstantly learn </a:t>
            </a:r>
            <a:r>
              <a:rPr lang="en-US" sz="2400" dirty="0"/>
              <a:t>and </a:t>
            </a:r>
            <a:r>
              <a:rPr lang="en-US" sz="2400" dirty="0" smtClean="0"/>
              <a:t>apply </a:t>
            </a:r>
            <a:r>
              <a:rPr lang="en-US" sz="2400" dirty="0"/>
              <a:t>what is learned, </a:t>
            </a:r>
            <a:r>
              <a:rPr lang="en-US" sz="2400" dirty="0" smtClean="0"/>
              <a:t>to maximize </a:t>
            </a:r>
            <a:r>
              <a:rPr lang="en-US" sz="2400" dirty="0"/>
              <a:t>the effective use of existing </a:t>
            </a:r>
            <a:r>
              <a:rPr lang="en-US" sz="2400" dirty="0" smtClean="0"/>
              <a:t>resources.</a:t>
            </a:r>
          </a:p>
          <a:p>
            <a:pPr>
              <a:buFont typeface="Wingdings" panose="05000000000000000000" pitchFamily="2" charset="2"/>
              <a:buChar char="§"/>
            </a:pPr>
            <a:endParaRPr lang="en-US" sz="1200" dirty="0" smtClean="0"/>
          </a:p>
          <a:p>
            <a:pPr lvl="1"/>
            <a:r>
              <a:rPr lang="en-US" sz="1600" dirty="0" smtClean="0"/>
              <a:t> </a:t>
            </a:r>
            <a:r>
              <a:rPr lang="en-US" dirty="0" smtClean="0"/>
              <a:t>Incorporate the detection of problems as part of everyone’s job </a:t>
            </a:r>
          </a:p>
          <a:p>
            <a:pPr lvl="1"/>
            <a:r>
              <a:rPr lang="en-US" dirty="0" smtClean="0"/>
              <a:t>Are prepared to identify and solve problems </a:t>
            </a:r>
          </a:p>
          <a:p>
            <a:pPr lvl="1" eaLnBrk="0" hangingPunct="0"/>
            <a:r>
              <a:rPr lang="en-US" dirty="0" smtClean="0"/>
              <a:t>When something works, plan how to spread it throughout the organization </a:t>
            </a:r>
          </a:p>
          <a:p>
            <a:pPr lvl="1" eaLnBrk="0" hangingPunct="0"/>
            <a:r>
              <a:rPr lang="en-US" dirty="0" smtClean="0"/>
              <a:t>Leadership ensures that all staff are actively included, motivated, encouraged and given time to do this work</a:t>
            </a:r>
          </a:p>
          <a:p>
            <a:pPr marL="0" indent="0" eaLnBrk="0" hangingPunct="0">
              <a:buNone/>
            </a:pPr>
            <a:r>
              <a:rPr lang="en-US" sz="2000" dirty="0" smtClean="0"/>
              <a:t>		</a:t>
            </a:r>
          </a:p>
          <a:p>
            <a:pPr marL="0" indent="0" eaLnBrk="0" hangingPunct="0">
              <a:buNone/>
            </a:pPr>
            <a:r>
              <a:rPr lang="en-US" sz="2000" dirty="0"/>
              <a:t>	</a:t>
            </a:r>
            <a:r>
              <a:rPr lang="en-US" sz="2000" dirty="0" smtClean="0"/>
              <a:t>	</a:t>
            </a:r>
            <a:r>
              <a:rPr lang="en-US" sz="1200" i="1" dirty="0" smtClean="0"/>
              <a:t>		</a:t>
            </a:r>
            <a:endParaRPr lang="en-US" sz="1200" dirty="0"/>
          </a:p>
        </p:txBody>
      </p:sp>
      <p:cxnSp>
        <p:nvCxnSpPr>
          <p:cNvPr id="5" name="Straight Connector 4"/>
          <p:cNvCxnSpPr/>
          <p:nvPr/>
        </p:nvCxnSpPr>
        <p:spPr bwMode="auto">
          <a:xfrm>
            <a:off x="3200400" y="2819400"/>
            <a:ext cx="27432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119896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and Family Engagement</a:t>
            </a:r>
            <a:endParaRPr lang="en-US" dirty="0"/>
          </a:p>
        </p:txBody>
      </p:sp>
      <p:sp>
        <p:nvSpPr>
          <p:cNvPr id="6" name="Content Placeholder 5"/>
          <p:cNvSpPr>
            <a:spLocks noGrp="1"/>
          </p:cNvSpPr>
          <p:nvPr>
            <p:ph idx="1"/>
          </p:nvPr>
        </p:nvSpPr>
        <p:spPr/>
        <p:txBody>
          <a:bodyPr/>
          <a:lstStyle/>
          <a:p>
            <a:pPr marL="0" indent="0">
              <a:buNone/>
            </a:pPr>
            <a:r>
              <a:rPr lang="en-US" dirty="0" smtClean="0"/>
              <a:t>DPH Grant: Resident and Family Council Development and Engagement in Nursing Homes</a:t>
            </a:r>
            <a:endParaRPr lang="en-US" dirty="0"/>
          </a:p>
        </p:txBody>
      </p:sp>
      <p:sp>
        <p:nvSpPr>
          <p:cNvPr id="5" name="Slide Number Placeholder 4"/>
          <p:cNvSpPr>
            <a:spLocks noGrp="1"/>
          </p:cNvSpPr>
          <p:nvPr>
            <p:ph type="sldNum" sz="quarter" idx="12"/>
          </p:nvPr>
        </p:nvSpPr>
        <p:spPr/>
        <p:txBody>
          <a:bodyPr/>
          <a:lstStyle/>
          <a:p>
            <a:fld id="{943C1326-3102-4DE4-A603-9A87FC98AAD2}" type="slidenum">
              <a:rPr lang="en-US" altLang="en-US" smtClean="0">
                <a:solidFill>
                  <a:srgbClr val="000000"/>
                </a:solidFill>
              </a:rPr>
              <a:pPr/>
              <a:t>20</a:t>
            </a:fld>
            <a:endParaRPr lang="en-US" altLang="en-US" dirty="0">
              <a:solidFill>
                <a:srgbClr val="000000"/>
              </a:solidFill>
            </a:endParaRPr>
          </a:p>
        </p:txBody>
      </p:sp>
      <p:sp>
        <p:nvSpPr>
          <p:cNvPr id="7" name="Rectangle 6"/>
          <p:cNvSpPr/>
          <p:nvPr/>
        </p:nvSpPr>
        <p:spPr bwMode="auto">
          <a:xfrm>
            <a:off x="152400" y="6019800"/>
            <a:ext cx="8991600" cy="762000"/>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600" y="5937504"/>
            <a:ext cx="2590800" cy="463296"/>
          </a:xfrm>
          <a:prstGeom prst="rect">
            <a:avLst/>
          </a:prstGeom>
        </p:spPr>
      </p:pic>
    </p:spTree>
    <p:extLst>
      <p:ext uri="{BB962C8B-B14F-4D97-AF65-F5344CB8AC3E}">
        <p14:creationId xmlns:p14="http://schemas.microsoft.com/office/powerpoint/2010/main" val="3105066844"/>
      </p:ext>
    </p:extLst>
  </p:cSld>
  <p:clrMapOvr>
    <a:masterClrMapping/>
  </p:clrMapOvr>
</p:sld>
</file>

<file path=ppt/theme/theme1.xml><?xml version="1.0" encoding="utf-8"?>
<a:theme xmlns:a="http://schemas.openxmlformats.org/drawingml/2006/main" name="1_Coalition-MAH powerpoint template">
  <a:themeElements>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oalition-MAH powerpoint template">
  <a:themeElements>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Coalition-MAH powerpoint template">
  <a:themeElements>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powerpoint template Mount Auburn Office Practice Improvement Project">
  <a:themeElements>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10217</TotalTime>
  <Words>1449</Words>
  <Application>Microsoft Office PowerPoint</Application>
  <PresentationFormat>On-screen Show (4:3)</PresentationFormat>
  <Paragraphs>249</Paragraphs>
  <Slides>20</Slides>
  <Notes>11</Notes>
  <HiddenSlides>0</HiddenSlides>
  <MMClips>0</MMClips>
  <ScaleCrop>false</ScaleCrop>
  <HeadingPairs>
    <vt:vector size="4" baseType="variant">
      <vt:variant>
        <vt:lpstr>Theme</vt:lpstr>
      </vt:variant>
      <vt:variant>
        <vt:i4>4</vt:i4>
      </vt:variant>
      <vt:variant>
        <vt:lpstr>Slide Titles</vt:lpstr>
      </vt:variant>
      <vt:variant>
        <vt:i4>20</vt:i4>
      </vt:variant>
    </vt:vector>
  </HeadingPairs>
  <TitlesOfParts>
    <vt:vector size="24" baseType="lpstr">
      <vt:lpstr>1_Coalition-MAH powerpoint template</vt:lpstr>
      <vt:lpstr>Coalition-MAH powerpoint template</vt:lpstr>
      <vt:lpstr>3_Coalition-MAH powerpoint template</vt:lpstr>
      <vt:lpstr>1_powerpoint template Mount Auburn Office Practice Improvement Project</vt:lpstr>
      <vt:lpstr> Learning System: Engaging the Front-line in Improvement </vt:lpstr>
      <vt:lpstr>Mount Auburn  Practice Improvement Program (MA-PIP)</vt:lpstr>
      <vt:lpstr>Challenges for MAPS</vt:lpstr>
      <vt:lpstr>PROMISES was the model</vt:lpstr>
      <vt:lpstr> Focus areas in PROMISES</vt:lpstr>
      <vt:lpstr>PROMISES Activities</vt:lpstr>
      <vt:lpstr>Key learning from PROMISES</vt:lpstr>
      <vt:lpstr>PROMISES Results:  Exit Interviews </vt:lpstr>
      <vt:lpstr>PROMISES Chart Review Results:  Number of Potential Adverse Events (no follow up of abnormal tests or medication values, high risk referrals)</vt:lpstr>
      <vt:lpstr>Mount Auburn  Practice Improvement Program </vt:lpstr>
      <vt:lpstr>Our Goals for the Funder</vt:lpstr>
      <vt:lpstr>Our Underlying Goals</vt:lpstr>
      <vt:lpstr>What we taught: What drives outcomes for patients?</vt:lpstr>
      <vt:lpstr>Patient Engagement</vt:lpstr>
      <vt:lpstr>What have we done during this project?</vt:lpstr>
      <vt:lpstr>MA-PIP Results</vt:lpstr>
      <vt:lpstr>To Be Successful …</vt:lpstr>
      <vt:lpstr>Leadership View of Results</vt:lpstr>
      <vt:lpstr>Exceptional organizations: Those who lead in healthcare…. </vt:lpstr>
      <vt:lpstr>Patient and Family Engagement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Mount Auburn  Practice Improvement Program (MA-PIP)</dc:title>
  <dc:creator>Emily Biocchi</dc:creator>
  <cp:lastModifiedBy>Emily Biocchi</cp:lastModifiedBy>
  <cp:revision>35</cp:revision>
  <cp:lastPrinted>2017-03-22T00:10:07Z</cp:lastPrinted>
  <dcterms:created xsi:type="dcterms:W3CDTF">2017-01-19T19:20:13Z</dcterms:created>
  <dcterms:modified xsi:type="dcterms:W3CDTF">2017-03-28T15:09:02Z</dcterms:modified>
</cp:coreProperties>
</file>